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sldIdLst>
    <p:sldId id="256" r:id="rId2"/>
    <p:sldId id="314" r:id="rId3"/>
    <p:sldId id="313" r:id="rId4"/>
    <p:sldId id="317" r:id="rId5"/>
    <p:sldId id="318" r:id="rId6"/>
    <p:sldId id="309" r:id="rId7"/>
    <p:sldId id="257" r:id="rId8"/>
    <p:sldId id="258" r:id="rId9"/>
    <p:sldId id="311" r:id="rId10"/>
    <p:sldId id="312" r:id="rId11"/>
    <p:sldId id="308" r:id="rId12"/>
    <p:sldId id="260" r:id="rId13"/>
    <p:sldId id="310" r:id="rId14"/>
    <p:sldId id="315" r:id="rId15"/>
    <p:sldId id="316" r:id="rId16"/>
    <p:sldId id="265" r:id="rId17"/>
    <p:sldId id="266" r:id="rId18"/>
    <p:sldId id="267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81" r:id="rId27"/>
    <p:sldId id="282" r:id="rId28"/>
    <p:sldId id="283" r:id="rId29"/>
    <p:sldId id="284" r:id="rId30"/>
    <p:sldId id="319" r:id="rId31"/>
    <p:sldId id="321" r:id="rId32"/>
    <p:sldId id="297" r:id="rId33"/>
    <p:sldId id="323" r:id="rId34"/>
    <p:sldId id="322" r:id="rId35"/>
    <p:sldId id="320" r:id="rId36"/>
    <p:sldId id="324" r:id="rId37"/>
    <p:sldId id="327" r:id="rId38"/>
    <p:sldId id="325" r:id="rId39"/>
    <p:sldId id="326" r:id="rId40"/>
    <p:sldId id="298" r:id="rId41"/>
    <p:sldId id="296" r:id="rId42"/>
    <p:sldId id="328" r:id="rId43"/>
    <p:sldId id="299" r:id="rId44"/>
    <p:sldId id="329" r:id="rId45"/>
    <p:sldId id="331" r:id="rId46"/>
    <p:sldId id="330" r:id="rId47"/>
    <p:sldId id="336" r:id="rId48"/>
    <p:sldId id="337" r:id="rId49"/>
    <p:sldId id="338" r:id="rId50"/>
    <p:sldId id="339" r:id="rId51"/>
    <p:sldId id="333" r:id="rId52"/>
    <p:sldId id="342" r:id="rId53"/>
    <p:sldId id="340" r:id="rId54"/>
    <p:sldId id="335" r:id="rId55"/>
    <p:sldId id="341" r:id="rId56"/>
    <p:sldId id="343" r:id="rId57"/>
    <p:sldId id="307" r:id="rId5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D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2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04D5E-3B37-41DE-8419-2277D982D45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8C668-3978-4E48-97AC-5AB335DBB6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60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8C668-3978-4E48-97AC-5AB335DBB67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088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8C668-3978-4E48-97AC-5AB335DBB671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45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8C668-3978-4E48-97AC-5AB335DBB671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45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8C668-3978-4E48-97AC-5AB335DBB671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87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A31D4AF-81F3-41FE-9DFC-34792EF2C2EF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1A554E9-A893-4AAE-8A02-E02D197720D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508104" y="210202"/>
            <a:ext cx="1800200" cy="183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16016" y="2780928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Potencjał środowiskowy</a:t>
            </a:r>
            <a:br>
              <a:rPr lang="pl-PL" b="1" dirty="0" smtClean="0"/>
            </a:br>
            <a:r>
              <a:rPr lang="pl-PL" b="1" dirty="0" smtClean="0"/>
              <a:t>Gminy Szumowo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788024" y="4437112"/>
            <a:ext cx="3309803" cy="1548661"/>
          </a:xfrm>
        </p:spPr>
        <p:txBody>
          <a:bodyPr>
            <a:normAutofit fontScale="85000" lnSpcReduction="20000"/>
          </a:bodyPr>
          <a:lstStyle/>
          <a:p>
            <a:endParaRPr lang="pl-PL" dirty="0" smtClean="0"/>
          </a:p>
          <a:p>
            <a:r>
              <a:rPr lang="pl-PL" sz="2400" dirty="0" smtClean="0"/>
              <a:t>Dr. Inż. Lech </a:t>
            </a:r>
            <a:r>
              <a:rPr lang="pl-PL" sz="2400" dirty="0" err="1" smtClean="0"/>
              <a:t>Magrel</a:t>
            </a:r>
            <a:endParaRPr lang="pl-PL" sz="2400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 smtClean="0"/>
              <a:t>Szumowo, 30 czerwiec 2017 rok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190" y="6488050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http</a:t>
            </a:r>
            <a:r>
              <a:rPr lang="pl-PL" sz="1400" dirty="0" smtClean="0"/>
              <a:t>://www.oczami-ikara.pl</a:t>
            </a:r>
            <a:endParaRPr lang="pl-PL" sz="1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62" y="303774"/>
            <a:ext cx="1506483" cy="164507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14783"/>
            <a:ext cx="4327375" cy="24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60840" cy="504056"/>
          </a:xfrm>
        </p:spPr>
        <p:txBody>
          <a:bodyPr>
            <a:noAutofit/>
          </a:bodyPr>
          <a:lstStyle/>
          <a:p>
            <a:r>
              <a:rPr lang="pl-PL" sz="2800" b="1" dirty="0"/>
              <a:t>Użytek ekologiczny Bagno „Moczary”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3123" y="2636912"/>
            <a:ext cx="7065785" cy="158417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000" dirty="0" smtClean="0"/>
              <a:t>W </a:t>
            </a:r>
            <a:r>
              <a:rPr lang="pl-PL" sz="2000" dirty="0"/>
              <a:t>części południowej dużą powierzchnię zajmuje </a:t>
            </a:r>
            <a:r>
              <a:rPr lang="pl-PL" sz="2000" dirty="0" err="1"/>
              <a:t>łozowisko</a:t>
            </a:r>
            <a:r>
              <a:rPr lang="pl-PL" sz="2000" dirty="0"/>
              <a:t> </a:t>
            </a:r>
            <a:r>
              <a:rPr lang="pl-PL" sz="2000" i="1" dirty="0" err="1"/>
              <a:t>Salicetum</a:t>
            </a:r>
            <a:r>
              <a:rPr lang="pl-PL" sz="2000" i="1" dirty="0"/>
              <a:t> </a:t>
            </a:r>
            <a:r>
              <a:rPr lang="pl-PL" sz="2000" i="1" dirty="0" err="1"/>
              <a:t>pentandro-cinereae</a:t>
            </a:r>
            <a:r>
              <a:rPr lang="pl-PL" sz="2000" i="1" dirty="0"/>
              <a:t> </a:t>
            </a:r>
            <a:r>
              <a:rPr lang="pl-PL" sz="2000" dirty="0"/>
              <a:t>z pojedynczymi i grupami brzozy brodawkowatej, olszy i osiki. </a:t>
            </a:r>
            <a:endParaRPr lang="pl-PL" sz="2000" dirty="0" smtClean="0"/>
          </a:p>
          <a:p>
            <a:pPr>
              <a:lnSpc>
                <a:spcPct val="120000"/>
              </a:lnSpc>
            </a:pPr>
            <a:r>
              <a:rPr lang="pl-PL" sz="2000" dirty="0" smtClean="0"/>
              <a:t>Warstwę </a:t>
            </a:r>
            <a:r>
              <a:rPr lang="pl-PL" sz="2000" dirty="0"/>
              <a:t>krzewów stanowią </a:t>
            </a:r>
            <a:r>
              <a:rPr lang="pl-PL" sz="2000" i="1" dirty="0" err="1"/>
              <a:t>Salix</a:t>
            </a:r>
            <a:r>
              <a:rPr lang="pl-PL" sz="2000" i="1" dirty="0"/>
              <a:t> </a:t>
            </a:r>
            <a:r>
              <a:rPr lang="pl-PL" sz="2000" i="1" dirty="0" err="1"/>
              <a:t>cinerea</a:t>
            </a:r>
            <a:r>
              <a:rPr lang="pl-PL" sz="2000" dirty="0"/>
              <a:t>, </a:t>
            </a:r>
            <a:r>
              <a:rPr lang="pl-PL" sz="2000" i="1" dirty="0" err="1"/>
              <a:t>Salix</a:t>
            </a:r>
            <a:r>
              <a:rPr lang="pl-PL" sz="2000" i="1" dirty="0"/>
              <a:t> </a:t>
            </a:r>
            <a:r>
              <a:rPr lang="pl-PL" sz="2000" i="1" dirty="0" err="1"/>
              <a:t>aurita</a:t>
            </a:r>
            <a:r>
              <a:rPr lang="pl-PL" sz="2000" dirty="0"/>
              <a:t>, </a:t>
            </a:r>
            <a:r>
              <a:rPr lang="pl-PL" sz="2000" i="1" dirty="0" err="1"/>
              <a:t>Frangula</a:t>
            </a:r>
            <a:r>
              <a:rPr lang="pl-PL" sz="2000" i="1" dirty="0"/>
              <a:t> </a:t>
            </a:r>
            <a:r>
              <a:rPr lang="pl-PL" sz="2000" i="1" dirty="0" err="1"/>
              <a:t>alnus</a:t>
            </a:r>
            <a:r>
              <a:rPr lang="pl-PL" sz="2000" dirty="0"/>
              <a:t>.</a:t>
            </a:r>
          </a:p>
          <a:p>
            <a:pPr>
              <a:lnSpc>
                <a:spcPct val="120000"/>
              </a:lnSpc>
            </a:pPr>
            <a:endParaRPr lang="pl-PL" sz="2000" dirty="0" smtClean="0"/>
          </a:p>
        </p:txBody>
      </p:sp>
      <p:sp>
        <p:nvSpPr>
          <p:cNvPr id="4" name="Prostokąt 3"/>
          <p:cNvSpPr/>
          <p:nvPr/>
        </p:nvSpPr>
        <p:spPr>
          <a:xfrm>
            <a:off x="971600" y="1340768"/>
            <a:ext cx="7488832" cy="11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pl-PL" sz="2000" u="sng" dirty="0" smtClean="0">
                <a:solidFill>
                  <a:srgbClr val="424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Celem ochrony </a:t>
            </a:r>
            <a:r>
              <a:rPr lang="pl-PL" sz="2000" dirty="0" smtClean="0">
                <a:solidFill>
                  <a:srgbClr val="424456"/>
                </a:solidFill>
              </a:rPr>
              <a:t>jest </a:t>
            </a:r>
            <a:r>
              <a:rPr lang="pl-PL" sz="2000" dirty="0">
                <a:solidFill>
                  <a:srgbClr val="424456"/>
                </a:solidFill>
              </a:rPr>
              <a:t>zachowanie </a:t>
            </a:r>
            <a:r>
              <a:rPr lang="pl-PL" sz="2000" dirty="0" smtClean="0">
                <a:solidFill>
                  <a:srgbClr val="424456"/>
                </a:solidFill>
              </a:rPr>
              <a:t>śródleśnych </a:t>
            </a:r>
            <a:r>
              <a:rPr lang="pl-PL" sz="2000" dirty="0">
                <a:solidFill>
                  <a:srgbClr val="424456"/>
                </a:solidFill>
              </a:rPr>
              <a:t>obniżeń ulegających osuszeniu w wyniku ogólnego obniżenia poziomu wody </a:t>
            </a:r>
            <a:r>
              <a:rPr lang="pl-PL" sz="2000" dirty="0" smtClean="0">
                <a:solidFill>
                  <a:srgbClr val="424456"/>
                </a:solidFill>
              </a:rPr>
              <a:t>gruntowej.</a:t>
            </a:r>
            <a:endParaRPr lang="pl-PL" sz="2000" dirty="0">
              <a:solidFill>
                <a:srgbClr val="424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9" y="836711"/>
            <a:ext cx="2952327" cy="1080121"/>
          </a:xfrm>
        </p:spPr>
        <p:txBody>
          <a:bodyPr>
            <a:normAutofit/>
          </a:bodyPr>
          <a:lstStyle/>
          <a:p>
            <a:r>
              <a:rPr lang="pl-PL" sz="3000" b="1" dirty="0" smtClean="0"/>
              <a:t>Korytarz ekologiczny</a:t>
            </a:r>
            <a:endParaRPr lang="pl-PL" sz="28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761130"/>
            <a:ext cx="5215508" cy="55728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596166" y="323076"/>
            <a:ext cx="3744414" cy="40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800" b="1" dirty="0" smtClean="0"/>
              <a:t>Formy ochrony przyrody</a:t>
            </a:r>
            <a:endParaRPr lang="pl-PL" sz="1800" b="1" dirty="0"/>
          </a:p>
        </p:txBody>
      </p:sp>
      <p:sp>
        <p:nvSpPr>
          <p:cNvPr id="4" name="Prostokąt 3"/>
          <p:cNvSpPr/>
          <p:nvPr/>
        </p:nvSpPr>
        <p:spPr>
          <a:xfrm>
            <a:off x="683569" y="2204864"/>
            <a:ext cx="2664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</a:t>
            </a:r>
            <a:r>
              <a:rPr lang="pl-PL" sz="32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rzełomowa 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Dolina Narwi - Puszcza </a:t>
            </a:r>
            <a:r>
              <a:rPr lang="pl-PL" sz="32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Biała </a:t>
            </a:r>
            <a:r>
              <a:rPr lang="pl-PL" sz="32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(GKPnC-3A)</a:t>
            </a:r>
            <a:endParaRPr lang="pl-PL" sz="3200" i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471522" y="6532913"/>
            <a:ext cx="473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Na podstawie: </a:t>
            </a:r>
            <a:r>
              <a:rPr lang="pl-PL" sz="1400" dirty="0"/>
              <a:t>http://geoserwis.gdos.gov.pl/mapy</a:t>
            </a:r>
            <a:r>
              <a:rPr lang="pl-PL" sz="1400" dirty="0" smtClean="0"/>
              <a:t>/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86221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560840" cy="792088"/>
          </a:xfrm>
        </p:spPr>
        <p:txBody>
          <a:bodyPr>
            <a:normAutofit/>
          </a:bodyPr>
          <a:lstStyle/>
          <a:p>
            <a:r>
              <a:rPr lang="pl-PL" b="1" dirty="0" smtClean="0"/>
              <a:t>Korytarz ekologiczny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916832"/>
            <a:ext cx="7128792" cy="367240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Korytarz ekologiczny biegnie w zachodniej i północnej części powiatu zambrowskiego, przechodząc przez gminę Szumowo (północno-zachodnia część gminy</a:t>
            </a:r>
            <a:r>
              <a:rPr lang="pl-PL" sz="2000" dirty="0" smtClean="0"/>
              <a:t>).</a:t>
            </a:r>
          </a:p>
          <a:p>
            <a:pPr>
              <a:lnSpc>
                <a:spcPct val="120000"/>
              </a:lnSpc>
            </a:pPr>
            <a:r>
              <a:rPr lang="pl-PL" sz="2000" dirty="0"/>
              <a:t>Najważniejszym zagrożeniem dla funkcjonowania korytarzy ekologicznych jest przerywanie ich ciągłości przez infrastrukturę linową (drogi i linie kolejowe) oraz wylesianie powierzchni i rozwój obszarów zabudowanych</a:t>
            </a:r>
            <a:r>
              <a:rPr lang="pl-PL" sz="2000" dirty="0" smtClean="0"/>
              <a:t>.</a:t>
            </a:r>
          </a:p>
          <a:p>
            <a:pPr>
              <a:lnSpc>
                <a:spcPct val="120000"/>
              </a:lnSpc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2357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36904" cy="745152"/>
          </a:xfrm>
        </p:spPr>
        <p:txBody>
          <a:bodyPr>
            <a:normAutofit fontScale="90000"/>
          </a:bodyPr>
          <a:lstStyle/>
          <a:p>
            <a:r>
              <a:rPr lang="pl-PL" sz="3000" b="1" dirty="0" smtClean="0"/>
              <a:t>Specjalny </a:t>
            </a:r>
            <a:r>
              <a:rPr lang="pl-PL" sz="3000" b="1" dirty="0"/>
              <a:t>Obszar Ochrony Siedlisk Natura 2000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600" b="1" i="1" dirty="0" smtClean="0">
                <a:solidFill>
                  <a:schemeClr val="accent1">
                    <a:lumMod val="50000"/>
                  </a:schemeClr>
                </a:solidFill>
              </a:rPr>
              <a:t>Czerwony </a:t>
            </a:r>
            <a:r>
              <a:rPr lang="pl-PL" sz="3600" b="1" i="1" dirty="0">
                <a:solidFill>
                  <a:schemeClr val="accent1">
                    <a:lumMod val="50000"/>
                  </a:schemeClr>
                </a:solidFill>
              </a:rPr>
              <a:t>Bór </a:t>
            </a:r>
            <a:r>
              <a:rPr lang="pl-PL" sz="3600" i="1" dirty="0">
                <a:solidFill>
                  <a:schemeClr val="accent1">
                    <a:lumMod val="50000"/>
                  </a:schemeClr>
                </a:solidFill>
              </a:rPr>
              <a:t>(PLH 200018)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1700808"/>
            <a:ext cx="6650991" cy="4464496"/>
          </a:xfr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539552" y="332656"/>
            <a:ext cx="3888432" cy="360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800" b="1" dirty="0" smtClean="0"/>
              <a:t>Formy ochrony przyrody</a:t>
            </a: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1753966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Natura 2000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Czerwony Bór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(PLH 200018)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3260" y="1484784"/>
            <a:ext cx="7835789" cy="453650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pl-PL" dirty="0" smtClean="0"/>
              <a:t>Zlokalizowany </a:t>
            </a:r>
            <a:r>
              <a:rPr lang="pl-PL" dirty="0"/>
              <a:t>jest w północno-wschodniej części Polski, w zachodniej części województwa podlaskiego, w powiecie zambrowskim, w gminie Zambrów, jedynie w niewielkim fragmencie sięga obszaru gminy Szumowo. </a:t>
            </a:r>
            <a:endParaRPr lang="pl-PL" dirty="0" smtClean="0"/>
          </a:p>
          <a:p>
            <a:pPr>
              <a:lnSpc>
                <a:spcPct val="120000"/>
              </a:lnSpc>
            </a:pPr>
            <a:r>
              <a:rPr lang="pl-PL" dirty="0"/>
              <a:t>Nazwa tego obszaru związana jest z występowaniem modrzewia </a:t>
            </a:r>
            <a:r>
              <a:rPr lang="pl-PL" dirty="0" smtClean="0"/>
              <a:t>o brunatno-czerwonym zabarwieniu </a:t>
            </a:r>
            <a:r>
              <a:rPr lang="pl-PL" dirty="0"/>
              <a:t>kory),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który </a:t>
            </a:r>
            <a:r>
              <a:rPr lang="pl-PL" dirty="0"/>
              <a:t>dawniej był tutaj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gatunkiem </a:t>
            </a:r>
            <a:r>
              <a:rPr lang="pl-PL" dirty="0"/>
              <a:t>panującym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tzw</a:t>
            </a:r>
            <a:r>
              <a:rPr lang="pl-PL" dirty="0"/>
              <a:t>. zambrowskie lasy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modrzewiowe </a:t>
            </a:r>
            <a:br>
              <a:rPr lang="pl-PL" dirty="0" smtClean="0"/>
            </a:br>
            <a:r>
              <a:rPr lang="pl-PL" dirty="0" smtClean="0"/>
              <a:t>nazwane </a:t>
            </a:r>
            <a:r>
              <a:rPr lang="pl-PL" dirty="0"/>
              <a:t>później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Czerwonym </a:t>
            </a:r>
            <a:r>
              <a:rPr lang="pl-PL" dirty="0"/>
              <a:t>Borem).</a:t>
            </a:r>
          </a:p>
          <a:p>
            <a:pPr>
              <a:lnSpc>
                <a:spcPct val="120000"/>
              </a:lnSpc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22824"/>
            <a:ext cx="4301135" cy="23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880" y="6557025"/>
            <a:ext cx="9052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http://www.gdos.gov.pl/rozpoczynamy-dzialania-czynnej-ochrony-siedlisk-przyrodniczych-w-czerwonym-borze</a:t>
            </a:r>
          </a:p>
        </p:txBody>
      </p:sp>
    </p:spTree>
    <p:extLst>
      <p:ext uri="{BB962C8B-B14F-4D97-AF65-F5344CB8AC3E}">
        <p14:creationId xmlns:p14="http://schemas.microsoft.com/office/powerpoint/2010/main" val="3298653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Natura 2000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Czerwony Bór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(PLH 200018)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7" y="1700808"/>
            <a:ext cx="7815265" cy="446449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</a:pPr>
            <a:r>
              <a:rPr lang="pl-PL" i="1" dirty="0"/>
              <a:t>Czerwony Bór </a:t>
            </a:r>
            <a:r>
              <a:rPr lang="pl-PL" dirty="0"/>
              <a:t>stanowi ważną ostoję </a:t>
            </a:r>
            <a:r>
              <a:rPr lang="pl-PL" dirty="0" err="1"/>
              <a:t>oligo</a:t>
            </a:r>
            <a:r>
              <a:rPr lang="pl-PL" dirty="0"/>
              <a:t>- i mezotroficznych siedlisk Natura 2000 występujących na gruntach mineralnych - muraw, wrzosowisk i </a:t>
            </a:r>
            <a:r>
              <a:rPr lang="pl-PL" dirty="0" err="1" smtClean="0"/>
              <a:t>jałowczysk</a:t>
            </a:r>
            <a:r>
              <a:rPr lang="pl-PL" dirty="0" smtClean="0"/>
              <a:t>. </a:t>
            </a:r>
          </a:p>
          <a:p>
            <a:pPr>
              <a:lnSpc>
                <a:spcPct val="130000"/>
              </a:lnSpc>
            </a:pPr>
            <a:r>
              <a:rPr lang="pl-PL" dirty="0"/>
              <a:t>Do najcenniejszych </a:t>
            </a:r>
            <a:r>
              <a:rPr lang="pl-PL" dirty="0" smtClean="0"/>
              <a:t>należą </a:t>
            </a:r>
            <a:r>
              <a:rPr lang="pl-PL" dirty="0"/>
              <a:t>zarośla jałowca </a:t>
            </a:r>
            <a:r>
              <a:rPr lang="pl-PL" i="1" dirty="0" err="1"/>
              <a:t>Juniperus</a:t>
            </a:r>
            <a:r>
              <a:rPr lang="pl-PL" i="1" dirty="0"/>
              <a:t> </a:t>
            </a:r>
            <a:r>
              <a:rPr lang="pl-PL" i="1" dirty="0" err="1"/>
              <a:t>communis</a:t>
            </a:r>
            <a:r>
              <a:rPr lang="pl-PL" dirty="0"/>
              <a:t> (5130), występujące w mozaice z wrzosowiskami (4030) i różnego typu murawami</a:t>
            </a:r>
            <a:r>
              <a:rPr lang="pl-PL" dirty="0" smtClean="0"/>
              <a:t>.</a:t>
            </a:r>
          </a:p>
          <a:p>
            <a:pPr>
              <a:lnSpc>
                <a:spcPct val="130000"/>
              </a:lnSpc>
            </a:pPr>
            <a:r>
              <a:rPr lang="pl-PL" dirty="0" err="1" smtClean="0"/>
              <a:t>Jałowczyska</a:t>
            </a:r>
            <a:r>
              <a:rPr lang="pl-PL" dirty="0" smtClean="0"/>
              <a:t> </a:t>
            </a:r>
            <a:r>
              <a:rPr lang="pl-PL" dirty="0"/>
              <a:t>spotykane są w postaci dużych płatów obejmujących często całe oddziały leśne, </a:t>
            </a:r>
            <a:br>
              <a:rPr lang="pl-PL" dirty="0"/>
            </a:br>
            <a:r>
              <a:rPr lang="pl-PL" dirty="0" smtClean="0"/>
              <a:t>ale </a:t>
            </a:r>
            <a:r>
              <a:rPr lang="pl-PL" dirty="0"/>
              <a:t>także w drobnopowierzchniowych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lukach </a:t>
            </a:r>
            <a:r>
              <a:rPr lang="pl-PL" dirty="0"/>
              <a:t>drzewostanu lub na okrajkach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leśnych</a:t>
            </a:r>
            <a:r>
              <a:rPr lang="pl-PL" dirty="0"/>
              <a:t>.</a:t>
            </a:r>
          </a:p>
        </p:txBody>
      </p:sp>
      <p:sp>
        <p:nvSpPr>
          <p:cNvPr id="4" name="Prostokąt 3"/>
          <p:cNvSpPr/>
          <p:nvPr/>
        </p:nvSpPr>
        <p:spPr>
          <a:xfrm>
            <a:off x="2195736" y="6452969"/>
            <a:ext cx="6444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http://www.drzewa.com.pl/51-jalowiec-pospolity-rosliny-iglaste-katalog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96" y="4799240"/>
            <a:ext cx="1982617" cy="14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07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b="1" dirty="0"/>
              <a:t>Co można a czego nie wolno na obszarze Natura 2000?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2" y="2323652"/>
            <a:ext cx="7272924" cy="376964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altLang="pl-PL" dirty="0" smtClean="0"/>
              <a:t>Natura </a:t>
            </a:r>
            <a:r>
              <a:rPr lang="pl-PL" altLang="pl-PL" dirty="0"/>
              <a:t>2000 to nie rezerwat przyrody.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altLang="pl-PL" sz="14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altLang="pl-PL" dirty="0"/>
              <a:t>Działalność, która nie szkodzi </a:t>
            </a:r>
            <a:r>
              <a:rPr lang="pl-PL" altLang="pl-PL" b="1" dirty="0"/>
              <a:t>celom ochrony </a:t>
            </a:r>
            <a:r>
              <a:rPr lang="pl-PL" altLang="pl-PL" dirty="0"/>
              <a:t>obszaru Natura 2000, nie jest w żaden sposób ograniczana przez dyrektywy dotyczące obszarów Natura 2000.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altLang="pl-PL" sz="14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altLang="pl-PL" b="1" dirty="0"/>
              <a:t>Uwaga! </a:t>
            </a:r>
            <a:r>
              <a:rPr lang="pl-PL" altLang="pl-PL" dirty="0"/>
              <a:t>Działalność, która jest oceniana pod kątem wpływu na obszar Natura 2000 może być zlokalizowana w lub poza tym obszarem (lokalizacja nie ma znaczenia, liczy się oddziaływanie).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5582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b="1" dirty="0"/>
              <a:t>Co można a czego nie wolno na obszarze Natura 2000</a:t>
            </a:r>
            <a:r>
              <a:rPr lang="pl-PL" altLang="pl-PL" b="1" dirty="0" smtClean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2" y="2323652"/>
            <a:ext cx="7056900" cy="3625628"/>
          </a:xfrm>
        </p:spPr>
        <p:txBody>
          <a:bodyPr/>
          <a:lstStyle/>
          <a:p>
            <a:pPr marL="0" indent="0" algn="just">
              <a:buNone/>
            </a:pPr>
            <a:r>
              <a:rPr lang="pl-PL" altLang="pl-PL" dirty="0"/>
              <a:t>W podejściu do środowiska, w tym do obszarów Natura 2000, obowiązuje tzw. </a:t>
            </a:r>
            <a:r>
              <a:rPr lang="pl-PL" altLang="pl-PL" b="1" dirty="0"/>
              <a:t>zasada ostrożności</a:t>
            </a:r>
            <a:r>
              <a:rPr lang="pl-PL" altLang="pl-PL" dirty="0"/>
              <a:t>.</a:t>
            </a:r>
          </a:p>
          <a:p>
            <a:pPr marL="0" indent="0" algn="just">
              <a:buNone/>
            </a:pPr>
            <a:endParaRPr lang="pl-PL" altLang="pl-PL" sz="1400" dirty="0"/>
          </a:p>
          <a:p>
            <a:pPr marL="0" indent="0" algn="just">
              <a:buNone/>
            </a:pPr>
            <a:r>
              <a:rPr lang="pl-PL" altLang="pl-PL" dirty="0"/>
              <a:t>Jest to wiążąca zasada zapisana w art. 191 ust. 2 Traktatu o funkcjonowaniu Unii Europejskiej, który na mocy Traktatu Ateńskiego i art. 87 Konstytucji RP jest źródłem prawa również w Polsce.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167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b="1" dirty="0"/>
              <a:t>Co można a czego nie wolno na obszarze Natura 2000</a:t>
            </a:r>
            <a:r>
              <a:rPr lang="pl-PL" altLang="pl-PL" b="1" dirty="0" smtClean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2323652"/>
            <a:ext cx="7632848" cy="3841652"/>
          </a:xfrm>
        </p:spPr>
        <p:txBody>
          <a:bodyPr>
            <a:normAutofit fontScale="92500"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pl-PL" altLang="pl-PL" dirty="0"/>
              <a:t>Zasada przezorności oznacza, że </a:t>
            </a:r>
            <a:r>
              <a:rPr lang="pl-PL" altLang="pl-PL" b="1" dirty="0"/>
              <a:t>„nierozwiane wątpliwości muszą być interpretowane na korzyść środowiska przyrodniczego”,</a:t>
            </a:r>
            <a:r>
              <a:rPr lang="pl-PL" altLang="pl-PL" dirty="0"/>
              <a:t> w szczególności na działanie mogące potencjalnie zaszkodzić środowisku można zezwolić tylko wtedy, gdy rozwieje się wszystkie racjonalne wątpliwości i uzyska się pewność, że negatywne oddziaływanie nie wystąpi</a:t>
            </a:r>
            <a:r>
              <a:rPr lang="pl-PL" altLang="pl-PL" dirty="0" smtClean="0"/>
              <a:t>.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67674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pl-PL" altLang="pl-PL" sz="3200" b="1" dirty="0"/>
              <a:t>Działania </a:t>
            </a:r>
            <a:r>
              <a:rPr lang="pl-PL" altLang="pl-PL" sz="3200" b="1" dirty="0" smtClean="0"/>
              <a:t>minimalizujące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844824"/>
            <a:ext cx="6849209" cy="3987805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pl-PL" altLang="pl-PL" dirty="0" smtClean="0"/>
              <a:t>Działania</a:t>
            </a:r>
            <a:r>
              <a:rPr lang="pl-PL" altLang="pl-PL" dirty="0"/>
              <a:t>, które mogą ograniczyć lub wykluczyć negatywny wpływ przedsięwzięcia</a:t>
            </a:r>
            <a:r>
              <a:rPr lang="pl-PL" altLang="pl-PL" dirty="0" smtClean="0"/>
              <a:t>:</a:t>
            </a:r>
          </a:p>
          <a:p>
            <a:r>
              <a:rPr lang="pl-PL" altLang="pl-PL" dirty="0" smtClean="0"/>
              <a:t>przejścia </a:t>
            </a:r>
            <a:r>
              <a:rPr lang="pl-PL" altLang="pl-PL" dirty="0"/>
              <a:t>i przepusty dla zwierząt, przepławki dla ryb</a:t>
            </a:r>
            <a:r>
              <a:rPr lang="pl-PL" altLang="pl-PL" dirty="0" smtClean="0"/>
              <a:t>;</a:t>
            </a:r>
          </a:p>
          <a:p>
            <a:r>
              <a:rPr lang="pl-PL" altLang="pl-PL" dirty="0" smtClean="0"/>
              <a:t>ekrany </a:t>
            </a:r>
            <a:r>
              <a:rPr lang="pl-PL" altLang="pl-PL" dirty="0"/>
              <a:t>akustyczne, nasadzenia </a:t>
            </a:r>
            <a:r>
              <a:rPr lang="pl-PL" altLang="pl-PL" dirty="0" smtClean="0"/>
              <a:t>roślinności;</a:t>
            </a:r>
          </a:p>
          <a:p>
            <a:r>
              <a:rPr lang="pl-PL" altLang="pl-PL" dirty="0" smtClean="0"/>
              <a:t>wygrodzenie </a:t>
            </a:r>
            <a:r>
              <a:rPr lang="pl-PL" altLang="pl-PL" dirty="0"/>
              <a:t>drogi</a:t>
            </a:r>
            <a:r>
              <a:rPr lang="pl-PL" altLang="pl-PL" dirty="0" smtClean="0"/>
              <a:t>;</a:t>
            </a:r>
          </a:p>
          <a:p>
            <a:r>
              <a:rPr lang="pl-PL" altLang="pl-PL" dirty="0" smtClean="0"/>
              <a:t>prowadzenie </a:t>
            </a:r>
            <a:r>
              <a:rPr lang="pl-PL" altLang="pl-PL" dirty="0"/>
              <a:t>budowy poza okresem lęgowym </a:t>
            </a:r>
            <a:r>
              <a:rPr lang="pl-PL" altLang="pl-PL" dirty="0" smtClean="0"/>
              <a:t>ptaków;</a:t>
            </a:r>
          </a:p>
          <a:p>
            <a:r>
              <a:rPr lang="pl-PL" altLang="pl-PL" dirty="0" smtClean="0"/>
              <a:t>wybór </a:t>
            </a:r>
            <a:r>
              <a:rPr lang="pl-PL" altLang="pl-PL" dirty="0"/>
              <a:t>najmniej szkodliwego sprzętu, materiałów, technik budowlanych.</a:t>
            </a:r>
            <a:endParaRPr lang="pl-PL" dirty="0"/>
          </a:p>
        </p:txBody>
      </p:sp>
      <p:pic>
        <p:nvPicPr>
          <p:cNvPr id="4" name="Picture 4" descr="przejscie-dla-zwierzat-a2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69" y="4653136"/>
            <a:ext cx="24780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 txBox="1">
            <a:spLocks/>
          </p:cNvSpPr>
          <p:nvPr/>
        </p:nvSpPr>
        <p:spPr>
          <a:xfrm>
            <a:off x="4733365" y="2564904"/>
            <a:ext cx="3313355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 smtClean="0"/>
              <a:t>TROCHĘ INFORMACJI OGÓLNYCH </a:t>
            </a:r>
            <a:br>
              <a:rPr lang="pl-PL" b="1" dirty="0" smtClean="0"/>
            </a:br>
            <a:r>
              <a:rPr lang="pl-PL" b="1" dirty="0" smtClean="0"/>
              <a:t>O GMINIE</a:t>
            </a:r>
            <a:endParaRPr lang="pl-PL" b="1" dirty="0"/>
          </a:p>
        </p:txBody>
      </p:sp>
      <p:pic>
        <p:nvPicPr>
          <p:cNvPr id="5" name="Picture 4" descr="C:\Users\Pawel\AppData\Local\Microsoft\Windows\INetCache\IE\23YJMPGO\book-25155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45" y="4581128"/>
            <a:ext cx="2238296" cy="19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6" y="1559751"/>
            <a:ext cx="3974496" cy="401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45716" y="6506024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https://www.google.pl/maps</a:t>
            </a:r>
            <a:r>
              <a:rPr lang="pl-PL" sz="1400" dirty="0" smtClean="0"/>
              <a:t>/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6347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/>
          </a:bodyPr>
          <a:lstStyle/>
          <a:p>
            <a:r>
              <a:rPr lang="pl-PL" altLang="pl-PL" sz="3200" b="1" dirty="0"/>
              <a:t>Rozwiązania alternatywne</a:t>
            </a:r>
            <a:r>
              <a:rPr lang="pl-PL" altLang="pl-PL" sz="3200" b="1" dirty="0" smtClean="0"/>
              <a:t>: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988840"/>
            <a:ext cx="7200800" cy="424847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altLang="pl-PL" dirty="0"/>
              <a:t>Przed wydaniem zezwolenia na realizację inwestycji należy ustalić, czy istnieją rozwiązania alternatywne (technicznie wykonalne), które w większym stopniu zapewnią spójność obszaru Natura 2000.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altLang="pl-PL" dirty="0"/>
              <a:t>Kryteria ekonomiczne nie mogą </a:t>
            </a:r>
            <a:r>
              <a:rPr lang="pl-PL" altLang="pl-PL" dirty="0" smtClean="0"/>
              <a:t>być </a:t>
            </a:r>
            <a:br>
              <a:rPr lang="pl-PL" altLang="pl-PL" dirty="0" smtClean="0"/>
            </a:br>
            <a:r>
              <a:rPr lang="pl-PL" altLang="pl-PL" dirty="0" smtClean="0"/>
              <a:t>postrzegane </a:t>
            </a:r>
            <a:r>
              <a:rPr lang="pl-PL" altLang="pl-PL" dirty="0"/>
              <a:t>jako nadrzędne </a:t>
            </a:r>
            <a:r>
              <a:rPr lang="pl-PL" altLang="pl-PL" dirty="0" smtClean="0"/>
              <a:t/>
            </a:r>
            <a:br>
              <a:rPr lang="pl-PL" altLang="pl-PL" dirty="0" smtClean="0"/>
            </a:br>
            <a:r>
              <a:rPr lang="pl-PL" altLang="pl-PL" dirty="0" smtClean="0"/>
              <a:t>nad </a:t>
            </a:r>
            <a:r>
              <a:rPr lang="pl-PL" altLang="pl-PL" dirty="0"/>
              <a:t>kryteriami ekologicznymi.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l-PL" altLang="pl-PL" dirty="0"/>
              <a:t>Może to być np. wariantowanie lokalizacji lub przebiegu, skali lub wielkości przedsięwzięcia, metod budowy itp</a:t>
            </a:r>
            <a:r>
              <a:rPr lang="pl-PL" altLang="pl-PL" dirty="0" smtClean="0"/>
              <a:t>.</a:t>
            </a:r>
            <a:endParaRPr lang="pl-PL" dirty="0" smtClean="0"/>
          </a:p>
          <a:p>
            <a:pPr>
              <a:lnSpc>
                <a:spcPct val="110000"/>
              </a:lnSpc>
            </a:pPr>
            <a:endParaRPr lang="pl-PL" dirty="0"/>
          </a:p>
        </p:txBody>
      </p:sp>
      <p:pic>
        <p:nvPicPr>
          <p:cNvPr id="4101" name="Picture 5" descr="C:\Users\Pawel\AppData\Local\Microsoft\Windows\INetCache\IE\23YJMPGO\money-367974_64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01008"/>
            <a:ext cx="1584176" cy="11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Pawel\AppData\Local\Microsoft\Windows\INetCache\IE\ZVJE2X5Q\Bachalpseeflower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245" y="3588500"/>
            <a:ext cx="1406533" cy="9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6840878" cy="745152"/>
          </a:xfrm>
        </p:spPr>
        <p:txBody>
          <a:bodyPr>
            <a:normAutofit/>
          </a:bodyPr>
          <a:lstStyle/>
          <a:p>
            <a:r>
              <a:rPr lang="pl-PL" altLang="pl-PL" sz="3200" b="1" dirty="0"/>
              <a:t>Kompensacja przyrodnicza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844824"/>
            <a:ext cx="7272924" cy="3913660"/>
          </a:xfrm>
        </p:spPr>
        <p:txBody>
          <a:bodyPr>
            <a:normAutofit/>
          </a:bodyPr>
          <a:lstStyle/>
          <a:p>
            <a:pPr marL="530225" indent="-460375"/>
            <a:r>
              <a:rPr lang="pl-PL" altLang="pl-PL" dirty="0" smtClean="0"/>
              <a:t>rozwiązanie </a:t>
            </a:r>
            <a:r>
              <a:rPr lang="pl-PL" altLang="pl-PL" dirty="0"/>
              <a:t>ostateczne</a:t>
            </a:r>
            <a:r>
              <a:rPr lang="pl-PL" altLang="pl-PL" dirty="0" smtClean="0"/>
              <a:t>;</a:t>
            </a:r>
          </a:p>
          <a:p>
            <a:pPr marL="530225" indent="-460375"/>
            <a:r>
              <a:rPr lang="pl-PL" altLang="pl-PL" dirty="0" smtClean="0"/>
              <a:t>stosowane</a:t>
            </a:r>
            <a:r>
              <a:rPr lang="pl-PL" altLang="pl-PL" dirty="0"/>
              <a:t>, gdy „zawiodą” inne rozwiązania (alternatywne i minimalizujące), </a:t>
            </a:r>
            <a:r>
              <a:rPr lang="pl-PL" altLang="pl-PL" dirty="0" smtClean="0"/>
              <a:t/>
            </a:r>
            <a:br>
              <a:rPr lang="pl-PL" altLang="pl-PL" dirty="0" smtClean="0"/>
            </a:br>
            <a:r>
              <a:rPr lang="pl-PL" altLang="pl-PL" dirty="0" smtClean="0"/>
              <a:t>a </a:t>
            </a:r>
            <a:r>
              <a:rPr lang="pl-PL" altLang="pl-PL" dirty="0"/>
              <a:t>przedsięwzięcie musi być zrealizowane</a:t>
            </a:r>
            <a:r>
              <a:rPr lang="pl-PL" altLang="pl-PL" dirty="0" smtClean="0"/>
              <a:t>;</a:t>
            </a:r>
          </a:p>
          <a:p>
            <a:pPr marL="530225" indent="-460375"/>
            <a:r>
              <a:rPr lang="pl-PL" altLang="pl-PL" dirty="0" smtClean="0"/>
              <a:t>nie </a:t>
            </a:r>
            <a:r>
              <a:rPr lang="pl-PL" altLang="pl-PL" dirty="0"/>
              <a:t>powiązane z </a:t>
            </a:r>
            <a:r>
              <a:rPr lang="pl-PL" altLang="pl-PL" dirty="0" smtClean="0"/>
              <a:t>przedsięwzięciem;</a:t>
            </a:r>
          </a:p>
          <a:p>
            <a:pPr marL="530225" indent="-460375"/>
            <a:r>
              <a:rPr lang="pl-PL" altLang="pl-PL" dirty="0" smtClean="0"/>
              <a:t>mają </a:t>
            </a:r>
            <a:r>
              <a:rPr lang="pl-PL" altLang="pl-PL" dirty="0"/>
              <a:t>charakter długofalowy</a:t>
            </a:r>
            <a:r>
              <a:rPr lang="pl-PL" altLang="pl-PL" dirty="0" smtClean="0"/>
              <a:t>;</a:t>
            </a:r>
          </a:p>
          <a:p>
            <a:pPr marL="530225" indent="-460375"/>
            <a:r>
              <a:rPr lang="pl-PL" altLang="pl-PL" dirty="0" smtClean="0"/>
              <a:t>należy </a:t>
            </a:r>
            <a:r>
              <a:rPr lang="pl-PL" altLang="pl-PL" dirty="0"/>
              <a:t>je wdrażać przed wystąpieniem szkody na skutek realizacji przedsięwzięcia.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69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/>
              <a:t>Działania kompensujące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b="1" dirty="0" smtClean="0"/>
              <a:t>odtworzenie </a:t>
            </a:r>
            <a:r>
              <a:rPr lang="pl-PL" altLang="pl-PL" b="1" dirty="0"/>
              <a:t>siedliska </a:t>
            </a:r>
            <a:r>
              <a:rPr lang="pl-PL" altLang="pl-PL" dirty="0"/>
              <a:t>– rekonstrukcja siedliska w obszarze</a:t>
            </a:r>
          </a:p>
          <a:p>
            <a:r>
              <a:rPr lang="pl-PL" altLang="pl-PL" b="1" dirty="0"/>
              <a:t>wzbogacenie siedliska </a:t>
            </a:r>
            <a:r>
              <a:rPr lang="pl-PL" altLang="pl-PL" dirty="0"/>
              <a:t>- poprawa wartości biologicznej siedliska w danym lub w innym </a:t>
            </a:r>
            <a:r>
              <a:rPr lang="pl-PL" altLang="pl-PL" dirty="0" smtClean="0"/>
              <a:t>obszarze</a:t>
            </a:r>
          </a:p>
          <a:p>
            <a:r>
              <a:rPr lang="pl-PL" altLang="pl-PL" b="1" dirty="0"/>
              <a:t>utworzenie siedliska </a:t>
            </a:r>
            <a:r>
              <a:rPr lang="pl-PL" altLang="pl-PL" dirty="0"/>
              <a:t>– zaproponowanie nowego obszaru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52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24744" cy="1143000"/>
          </a:xfrm>
        </p:spPr>
        <p:txBody>
          <a:bodyPr>
            <a:normAutofit/>
          </a:bodyPr>
          <a:lstStyle/>
          <a:p>
            <a:r>
              <a:rPr lang="pl-PL" altLang="pl-PL" sz="3200" b="1" dirty="0"/>
              <a:t>Działania kompensacyjne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2" y="2323652"/>
            <a:ext cx="7056900" cy="3841652"/>
          </a:xfrm>
        </p:spPr>
        <p:txBody>
          <a:bodyPr>
            <a:normAutofit fontScale="92500" lnSpcReduction="10000"/>
          </a:bodyPr>
          <a:lstStyle/>
          <a:p>
            <a:pPr marL="68580" indent="0">
              <a:lnSpc>
                <a:spcPct val="120000"/>
              </a:lnSpc>
              <a:buNone/>
            </a:pPr>
            <a:r>
              <a:rPr lang="pl-PL" altLang="pl-PL" dirty="0" smtClean="0"/>
              <a:t>Koszty </a:t>
            </a:r>
            <a:r>
              <a:rPr lang="pl-PL" altLang="pl-PL" dirty="0"/>
              <a:t>działań kompensacyjnych ponosi inwestor.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altLang="pl-PL" sz="14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altLang="pl-PL" dirty="0"/>
              <a:t>Powinny wykraczać poza normalne działania wymagane w celu ochrony obszaru Natura 2000.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altLang="pl-PL" sz="14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altLang="pl-PL" dirty="0"/>
              <a:t>Mogą być sfinansowane ze środków UE </a:t>
            </a:r>
            <a:r>
              <a:rPr lang="pl-PL" altLang="pl-PL" dirty="0" smtClean="0"/>
              <a:t/>
            </a:r>
            <a:br>
              <a:rPr lang="pl-PL" altLang="pl-PL" dirty="0" smtClean="0"/>
            </a:br>
            <a:r>
              <a:rPr lang="pl-PL" altLang="pl-PL" dirty="0" smtClean="0"/>
              <a:t>(</a:t>
            </a:r>
            <a:r>
              <a:rPr lang="pl-PL" altLang="pl-PL" dirty="0"/>
              <a:t>koszt kwalifikowany).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altLang="pl-PL" sz="14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altLang="pl-PL" dirty="0"/>
              <a:t>Komisja Europejska musi być powiadamiana o prowadzonych kompensacjach.</a:t>
            </a:r>
          </a:p>
          <a:p>
            <a:pPr>
              <a:lnSpc>
                <a:spcPct val="12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83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836712"/>
            <a:ext cx="7776864" cy="547260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pl-PL" altLang="pl-PL" dirty="0">
                <a:solidFill>
                  <a:schemeClr val="tx1"/>
                </a:solidFill>
                <a:cs typeface="Calibri" pitchFamily="34" charset="0"/>
              </a:rPr>
              <a:t>Nie ma „katalogu inwestycji”, określającego jakie przedsięwzięcia kategorycznie nie mogą być prowadzone na obszarach Natura 2000, ponieważ </a:t>
            </a:r>
            <a:r>
              <a:rPr lang="pl-PL" altLang="pl-PL" u="sng" dirty="0">
                <a:solidFill>
                  <a:schemeClr val="tx1"/>
                </a:solidFill>
                <a:cs typeface="Calibri" pitchFamily="34" charset="0"/>
              </a:rPr>
              <a:t>nie ma takich inwestycji.</a:t>
            </a:r>
          </a:p>
          <a:p>
            <a:pPr algn="just">
              <a:lnSpc>
                <a:spcPct val="110000"/>
              </a:lnSpc>
            </a:pPr>
            <a:endParaRPr lang="pl-PL" altLang="pl-PL" sz="1400" dirty="0">
              <a:solidFill>
                <a:schemeClr val="tx1"/>
              </a:solidFill>
              <a:cs typeface="Calibri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pl-PL" altLang="pl-PL" dirty="0">
                <a:solidFill>
                  <a:schemeClr val="tx1"/>
                </a:solidFill>
                <a:cs typeface="Calibri" pitchFamily="34" charset="0"/>
              </a:rPr>
              <a:t>Nie można już na wstępie jednoznacznie stwierdzić, iż np. budowa drogi, hotelu, składowiska odpadów, domu … nie będzie mogła być przeprowadzona tylko z tego względu, że jest zlokalizowana na obszarze należącym do sieci Natura 2000.</a:t>
            </a:r>
          </a:p>
          <a:p>
            <a:pPr algn="just">
              <a:lnSpc>
                <a:spcPct val="110000"/>
              </a:lnSpc>
            </a:pPr>
            <a:endParaRPr lang="pl-PL" altLang="pl-PL" sz="1400" dirty="0">
              <a:solidFill>
                <a:schemeClr val="tx1"/>
              </a:solidFill>
              <a:cs typeface="Calibri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GB" altLang="pl-PL" b="1" dirty="0">
                <a:solidFill>
                  <a:schemeClr val="tx1"/>
                </a:solidFill>
                <a:cs typeface="Calibri" pitchFamily="34" charset="0"/>
              </a:rPr>
              <a:t>ZASADA:</a:t>
            </a:r>
            <a:r>
              <a:rPr lang="pl-PL" altLang="pl-PL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pl-PL" altLang="pl-PL" dirty="0">
                <a:solidFill>
                  <a:schemeClr val="tx1"/>
                </a:solidFill>
                <a:cs typeface="Calibri" pitchFamily="34" charset="0"/>
              </a:rPr>
              <a:t>Projekt każdego przedsięwzięcia, które może negatywnie wpływać na </a:t>
            </a:r>
            <a:r>
              <a:rPr lang="en-GB" altLang="pl-PL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pl-PL" altLang="pl-PL" dirty="0">
                <a:solidFill>
                  <a:schemeClr val="tx1"/>
                </a:solidFill>
                <a:cs typeface="Calibri" pitchFamily="34" charset="0"/>
              </a:rPr>
              <a:t>cel i przedmiot ochrony danego obszaru Natura 2000, musi być oceniony pod kątem tego wpływu.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01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92888" cy="1143000"/>
          </a:xfrm>
        </p:spPr>
        <p:txBody>
          <a:bodyPr>
            <a:normAutofit fontScale="90000"/>
          </a:bodyPr>
          <a:lstStyle/>
          <a:p>
            <a:r>
              <a:rPr lang="pl-PL" altLang="pl-PL" b="1" dirty="0"/>
              <a:t>Ocena wpływu działań na obszar </a:t>
            </a:r>
            <a:br>
              <a:rPr lang="pl-PL" altLang="pl-PL" b="1" dirty="0"/>
            </a:br>
            <a:r>
              <a:rPr lang="pl-PL" altLang="pl-PL" b="1" dirty="0"/>
              <a:t>i spójność sieci Natura 2000</a:t>
            </a:r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755576" y="1988840"/>
            <a:ext cx="7579065" cy="1537777"/>
            <a:chOff x="864721" y="-119875"/>
            <a:chExt cx="5033519" cy="1391916"/>
          </a:xfrm>
        </p:grpSpPr>
        <p:sp>
          <p:nvSpPr>
            <p:cNvPr id="17" name="Prostokąt zaokrąglony 16"/>
            <p:cNvSpPr/>
            <p:nvPr/>
          </p:nvSpPr>
          <p:spPr>
            <a:xfrm>
              <a:off x="864721" y="-119875"/>
              <a:ext cx="5033519" cy="1391916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8" name="Prostokąt 17"/>
            <p:cNvSpPr/>
            <p:nvPr/>
          </p:nvSpPr>
          <p:spPr>
            <a:xfrm>
              <a:off x="905489" y="-79107"/>
              <a:ext cx="4951983" cy="131038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kern="1200" dirty="0" smtClean="0">
                  <a:latin typeface="Calibri" pitchFamily="34" charset="0"/>
                  <a:cs typeface="Calibri" pitchFamily="34" charset="0"/>
                </a:rPr>
                <a:t>CZY DZIAŁANIA MOGĄ ZNACZĄCO ODDZIAŁYWAĆ </a:t>
              </a:r>
              <a:br>
                <a:rPr lang="pl-PL" altLang="pl-PL" sz="2000" b="1" kern="1200" dirty="0" smtClean="0">
                  <a:latin typeface="Calibri" pitchFamily="34" charset="0"/>
                  <a:cs typeface="Calibri" pitchFamily="34" charset="0"/>
                </a:rPr>
              </a:br>
              <a:r>
                <a:rPr lang="pl-PL" altLang="pl-PL" sz="2000" b="1" kern="1200" dirty="0" smtClean="0">
                  <a:latin typeface="Calibri" pitchFamily="34" charset="0"/>
                  <a:cs typeface="Calibri" pitchFamily="34" charset="0"/>
                </a:rPr>
                <a:t>NA OBSZAR NATURA 2000?</a:t>
              </a:r>
              <a:r>
                <a:rPr lang="pl-PL" altLang="pl-PL" sz="2000" kern="1200" dirty="0" smtClean="0">
                  <a:latin typeface="Calibri" pitchFamily="34" charset="0"/>
                  <a:cs typeface="Calibri" pitchFamily="34" charset="0"/>
                </a:rPr>
                <a:t/>
              </a:r>
              <a:br>
                <a:rPr lang="pl-PL" altLang="pl-PL" sz="2000" kern="1200" dirty="0" smtClean="0">
                  <a:latin typeface="Calibri" pitchFamily="34" charset="0"/>
                  <a:cs typeface="Calibri" pitchFamily="34" charset="0"/>
                </a:rPr>
              </a:br>
              <a:r>
                <a:rPr lang="pl-PL" altLang="pl-PL" kern="1200" dirty="0" smtClean="0">
                  <a:latin typeface="Calibri" pitchFamily="34" charset="0"/>
                  <a:cs typeface="Calibri" pitchFamily="34" charset="0"/>
                </a:rPr>
                <a:t>tj. pogorszyć stan siedlisk przyrodniczych / siedlisk gatunków, wpłynąć negatywnie na gatunki, pogorszyć integralność obszaru lub powiązania z innymi obszarami</a:t>
              </a:r>
              <a:endParaRPr lang="pl-PL" kern="1200" dirty="0"/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6192222" y="3541836"/>
            <a:ext cx="365153" cy="1003857"/>
            <a:chOff x="4753149" y="1320925"/>
            <a:chExt cx="344067" cy="1003857"/>
          </a:xfrm>
        </p:grpSpPr>
        <p:sp>
          <p:nvSpPr>
            <p:cNvPr id="15" name="Strzałka w górę 14"/>
            <p:cNvSpPr/>
            <p:nvPr/>
          </p:nvSpPr>
          <p:spPr>
            <a:xfrm>
              <a:off x="4753149" y="1320925"/>
              <a:ext cx="344067" cy="1003857"/>
            </a:xfrm>
            <a:prstGeom prst="up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Strzałka w górę 6"/>
            <p:cNvSpPr/>
            <p:nvPr/>
          </p:nvSpPr>
          <p:spPr>
            <a:xfrm>
              <a:off x="4856369" y="1521696"/>
              <a:ext cx="137627" cy="6023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300" kern="1200"/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4427984" y="4684818"/>
            <a:ext cx="3960439" cy="1624502"/>
            <a:chOff x="3980123" y="2719902"/>
            <a:chExt cx="1816695" cy="908347"/>
          </a:xfrm>
        </p:grpSpPr>
        <p:sp>
          <p:nvSpPr>
            <p:cNvPr id="13" name="Prostokąt zaokrąglony 12"/>
            <p:cNvSpPr/>
            <p:nvPr/>
          </p:nvSpPr>
          <p:spPr>
            <a:xfrm>
              <a:off x="3980123" y="2719902"/>
              <a:ext cx="1816695" cy="90834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Prostokąt 13"/>
            <p:cNvSpPr/>
            <p:nvPr/>
          </p:nvSpPr>
          <p:spPr>
            <a:xfrm>
              <a:off x="4006728" y="2746507"/>
              <a:ext cx="1763485" cy="8551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1600" dirty="0" smtClean="0">
                  <a:solidFill>
                    <a:schemeClr val="tx1"/>
                  </a:solidFill>
                  <a:cs typeface="Calibri" pitchFamily="34" charset="0"/>
                </a:rPr>
                <a:t>Analiza: nadrzędnego celu publicznego/braku rozwiązań alternatywnych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dirty="0" smtClean="0">
                  <a:cs typeface="Calibri" pitchFamily="34" charset="0"/>
                </a:rPr>
                <a:t>KONIECZNOŚC KOMPENSACJI PRZYRODNICZEJ</a:t>
              </a:r>
              <a:endParaRPr lang="pl-PL" sz="2000" b="1" dirty="0" smtClean="0"/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755576" y="4684818"/>
            <a:ext cx="3543204" cy="1576921"/>
            <a:chOff x="953612" y="2707647"/>
            <a:chExt cx="1816695" cy="908347"/>
          </a:xfrm>
        </p:grpSpPr>
        <p:sp>
          <p:nvSpPr>
            <p:cNvPr id="11" name="Prostokąt zaokrąglony 10"/>
            <p:cNvSpPr/>
            <p:nvPr/>
          </p:nvSpPr>
          <p:spPr>
            <a:xfrm>
              <a:off x="953612" y="2707647"/>
              <a:ext cx="1816695" cy="908347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Prostokąt 11"/>
            <p:cNvSpPr/>
            <p:nvPr/>
          </p:nvSpPr>
          <p:spPr>
            <a:xfrm>
              <a:off x="1006822" y="2746507"/>
              <a:ext cx="1763485" cy="8551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dirty="0"/>
                <a:t>REALIZACJA  </a:t>
              </a:r>
              <a:r>
                <a:rPr lang="pl-PL" altLang="pl-PL" sz="2000" b="1" dirty="0" smtClean="0"/>
                <a:t>INWESTYCJI</a:t>
              </a:r>
              <a:endParaRPr lang="pl-PL" altLang="pl-PL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2519875" y="3559290"/>
            <a:ext cx="365153" cy="1003857"/>
            <a:chOff x="4753149" y="1320925"/>
            <a:chExt cx="344067" cy="1003857"/>
          </a:xfrm>
        </p:grpSpPr>
        <p:sp>
          <p:nvSpPr>
            <p:cNvPr id="20" name="Strzałka w górę 19"/>
            <p:cNvSpPr/>
            <p:nvPr/>
          </p:nvSpPr>
          <p:spPr>
            <a:xfrm>
              <a:off x="4753149" y="1320925"/>
              <a:ext cx="344067" cy="1003857"/>
            </a:xfrm>
            <a:prstGeom prst="up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Strzałka w górę 6"/>
            <p:cNvSpPr/>
            <p:nvPr/>
          </p:nvSpPr>
          <p:spPr>
            <a:xfrm>
              <a:off x="4856369" y="1521696"/>
              <a:ext cx="137627" cy="6023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300" kern="1200"/>
            </a:p>
          </p:txBody>
        </p:sp>
      </p:grpSp>
      <p:sp>
        <p:nvSpPr>
          <p:cNvPr id="22" name="pole tekstowe 21"/>
          <p:cNvSpPr txBox="1"/>
          <p:nvPr/>
        </p:nvSpPr>
        <p:spPr>
          <a:xfrm>
            <a:off x="1860720" y="3849404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NIE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5454147" y="3849404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TAK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836712"/>
            <a:ext cx="7344816" cy="4968552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pl-PL" altLang="pl-PL" dirty="0">
                <a:cs typeface="Calibri" pitchFamily="34" charset="0"/>
              </a:rPr>
              <a:t>Natura 2000 to nie blokada rozwoju i inwestycji, ale filtr oddzielający inwestycje dobrze zaplanowane od źle zaplanowanych, szkodliwe od przyjaznych przyrodzie. </a:t>
            </a:r>
          </a:p>
          <a:p>
            <a:pPr algn="just"/>
            <a:endParaRPr lang="pl-PL" altLang="pl-PL" sz="1400" dirty="0">
              <a:cs typeface="Calibri" pitchFamily="34" charset="0"/>
            </a:endParaRPr>
          </a:p>
          <a:p>
            <a:pPr algn="just"/>
            <a:r>
              <a:rPr lang="pl-PL" altLang="pl-PL" dirty="0">
                <a:cs typeface="Calibri" pitchFamily="34" charset="0"/>
              </a:rPr>
              <a:t>Eliminacja inwestycji, których lokalizacja jest trudna w każdym innym miejscu poza siecią Natura 2000. To narzędzie wymuszające, by rozwój obszaru odbywał się w myśl założeń rozwoju zrównoważonego. </a:t>
            </a:r>
          </a:p>
        </p:txBody>
      </p:sp>
      <p:pic>
        <p:nvPicPr>
          <p:cNvPr id="6147" name="Picture 3" descr="C:\Users\Pawel\AppData\Local\Microsoft\Windows\INetCache\IE\23YJMPGO\remonty_drog_na_podlasiu_suprasl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81817"/>
            <a:ext cx="2411760" cy="16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Pawel\AppData\Local\Microsoft\Windows\INetCache\IE\X65TZLK2\Inwestycje-długoterminowe-1181875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81817"/>
            <a:ext cx="1961530" cy="17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Pawel\AppData\Local\Microsoft\Windows\INetCache\IE\23YJMPGO\aquapark-By-NC-SA-mariomenti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09133"/>
            <a:ext cx="1704308" cy="13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b="1" dirty="0">
                <a:latin typeface="Calibri" pitchFamily="34" charset="0"/>
                <a:cs typeface="Calibri" pitchFamily="34" charset="0"/>
              </a:rPr>
              <a:t>Lepiej mieć ocenę wpływu na obszar Natura 2000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2204864"/>
            <a:ext cx="7488832" cy="41044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pl-PL" altLang="pl-PL" dirty="0" smtClean="0">
                <a:solidFill>
                  <a:srgbClr val="000000"/>
                </a:solidFill>
                <a:cs typeface="Calibri" pitchFamily="34" charset="0"/>
              </a:rPr>
              <a:t>Jeżeli </a:t>
            </a:r>
            <a:r>
              <a:rPr lang="pl-PL" altLang="pl-PL" b="1" dirty="0">
                <a:solidFill>
                  <a:srgbClr val="000000"/>
                </a:solidFill>
                <a:cs typeface="Calibri" pitchFamily="34" charset="0"/>
              </a:rPr>
              <a:t>nie wykona się oceny</a:t>
            </a:r>
            <a:r>
              <a:rPr lang="pl-PL" altLang="pl-PL" dirty="0">
                <a:solidFill>
                  <a:srgbClr val="000000"/>
                </a:solidFill>
                <a:cs typeface="Calibri" pitchFamily="34" charset="0"/>
              </a:rPr>
              <a:t>, a okaże się, że negatywny wpływ wystąpi – regionalny dyrektor ochrony środowiska musi nakazać wstrzymanie inwestycji i przywrócenie stanu poprzedniego (ustawa o ochronie przyrody art. 37) – nawet jeżeli inwestor ma pozwolenie na </a:t>
            </a:r>
            <a:r>
              <a:rPr lang="pl-PL" altLang="pl-PL" dirty="0" smtClean="0">
                <a:solidFill>
                  <a:srgbClr val="000000"/>
                </a:solidFill>
                <a:cs typeface="Calibri" pitchFamily="34" charset="0"/>
              </a:rPr>
              <a:t>budowę.</a:t>
            </a:r>
          </a:p>
          <a:p>
            <a:pPr>
              <a:lnSpc>
                <a:spcPct val="110000"/>
              </a:lnSpc>
            </a:pPr>
            <a:r>
              <a:rPr lang="pl-PL" altLang="pl-PL" dirty="0" smtClean="0">
                <a:solidFill>
                  <a:srgbClr val="000000"/>
                </a:solidFill>
                <a:cs typeface="Calibri" pitchFamily="34" charset="0"/>
              </a:rPr>
              <a:t>Jeżeli </a:t>
            </a:r>
            <a:r>
              <a:rPr lang="pl-PL" altLang="pl-PL" b="1" dirty="0">
                <a:solidFill>
                  <a:srgbClr val="000000"/>
                </a:solidFill>
                <a:cs typeface="Calibri" pitchFamily="34" charset="0"/>
              </a:rPr>
              <a:t>wystąpi negatywny wpływ</a:t>
            </a:r>
            <a:r>
              <a:rPr lang="pl-PL" altLang="pl-PL" dirty="0">
                <a:solidFill>
                  <a:srgbClr val="000000"/>
                </a:solidFill>
                <a:cs typeface="Calibri" pitchFamily="34" charset="0"/>
              </a:rPr>
              <a:t>, który nie został „uprzednio przewidziany” w procedurze oceny, to będzie on „szkodą w środowisku”, nawet jeżeli inwestor miał ważną decyzję o środowiskowych uwarunkowaniach.</a:t>
            </a:r>
            <a:endParaRPr lang="pl-PL" altLang="pl-PL" dirty="0">
              <a:solidFill>
                <a:srgbClr val="898989"/>
              </a:solidFill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358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556792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pl-PL" altLang="pl-PL" dirty="0">
                <a:cs typeface="Calibri" pitchFamily="34" charset="0"/>
              </a:rPr>
              <a:t>Ocena wpływu na obszar Natura 2000 musi być bardzo dobrze wykonana w przeciwnym przypadku jest bardzo małe prawdopodobieństwo realizacji inwestycji !!!</a:t>
            </a:r>
            <a:endParaRPr lang="pl-PL" dirty="0"/>
          </a:p>
        </p:txBody>
      </p:sp>
      <p:pic>
        <p:nvPicPr>
          <p:cNvPr id="7170" name="Picture 2" descr="C:\Users\Pawel\AppData\Local\Microsoft\Windows\INetCache\IE\A66FRCIC\Dokumenty-księgowe-4724499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5"/>
            <a:ext cx="30670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556792"/>
            <a:ext cx="6984892" cy="3697636"/>
          </a:xfrm>
        </p:spPr>
        <p:txBody>
          <a:bodyPr/>
          <a:lstStyle/>
          <a:p>
            <a:pPr algn="just"/>
            <a:r>
              <a:rPr lang="pl-PL" altLang="pl-PL" dirty="0">
                <a:solidFill>
                  <a:srgbClr val="000000"/>
                </a:solidFill>
                <a:cs typeface="Calibri" pitchFamily="34" charset="0"/>
              </a:rPr>
              <a:t>Działanie sieci Natura 2000 opiera się na różnych metodach ochrony przyrody, a ponadto na  stymulowaniu korzystnych dla przyrody </a:t>
            </a:r>
            <a:r>
              <a:rPr lang="pl-PL" altLang="pl-PL" dirty="0" smtClean="0">
                <a:solidFill>
                  <a:srgbClr val="000000"/>
                </a:solidFill>
                <a:cs typeface="Calibri" pitchFamily="34" charset="0"/>
              </a:rPr>
              <a:t>kierunków </a:t>
            </a:r>
            <a:r>
              <a:rPr lang="pl-PL" altLang="pl-PL" dirty="0">
                <a:solidFill>
                  <a:srgbClr val="000000"/>
                </a:solidFill>
                <a:cs typeface="Calibri" pitchFamily="34" charset="0"/>
              </a:rPr>
              <a:t>rozwoju gospodarczego i społecznego. </a:t>
            </a:r>
            <a:endParaRPr lang="pl-PL" altLang="pl-PL" dirty="0" smtClean="0">
              <a:solidFill>
                <a:srgbClr val="000000"/>
              </a:solidFill>
              <a:cs typeface="Calibri" pitchFamily="34" charset="0"/>
            </a:endParaRPr>
          </a:p>
          <a:p>
            <a:pPr algn="just"/>
            <a:r>
              <a:rPr lang="pl-PL" altLang="pl-PL" dirty="0" smtClean="0">
                <a:solidFill>
                  <a:srgbClr val="000000"/>
                </a:solidFill>
                <a:cs typeface="Calibri" pitchFamily="34" charset="0"/>
              </a:rPr>
              <a:t>Nie </a:t>
            </a:r>
            <a:r>
              <a:rPr lang="pl-PL" altLang="pl-PL" dirty="0">
                <a:solidFill>
                  <a:srgbClr val="000000"/>
                </a:solidFill>
                <a:cs typeface="Calibri" pitchFamily="34" charset="0"/>
              </a:rPr>
              <a:t>wyklucza się działalności człowieka na obszarach objętych tą formą ochrony.</a:t>
            </a:r>
            <a:endParaRPr lang="pl-PL" alt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41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539552" y="764704"/>
            <a:ext cx="8136904" cy="561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Gmina Szumowo jest gminą </a:t>
            </a:r>
            <a:r>
              <a:rPr lang="pl-PL" sz="2000" dirty="0" smtClean="0"/>
              <a:t>wiejską, typowo rolniczą, zlokalizowaną </a:t>
            </a:r>
            <a:r>
              <a:rPr lang="pl-PL" sz="2000" dirty="0"/>
              <a:t>w województwie podlaskim, w powiecie zambrowskim, na granicy z województwem </a:t>
            </a:r>
            <a:r>
              <a:rPr lang="pl-PL" sz="2000" dirty="0" smtClean="0"/>
              <a:t>mazowieckim.</a:t>
            </a:r>
            <a:r>
              <a:rPr lang="pl-PL" sz="2100" dirty="0"/>
              <a:t> Gmina podzielona jest </a:t>
            </a:r>
            <a:r>
              <a:rPr lang="pl-PL" sz="2000" dirty="0"/>
              <a:t>21 sołectw.</a:t>
            </a:r>
            <a:r>
              <a:rPr lang="pl-PL" sz="2100" dirty="0"/>
              <a:t> 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100" dirty="0" smtClean="0"/>
              <a:t>Powierzchnia gminy wynosi </a:t>
            </a:r>
            <a:r>
              <a:rPr lang="pl-PL" sz="2000" dirty="0"/>
              <a:t>141</a:t>
            </a:r>
            <a:r>
              <a:rPr lang="pl-PL" sz="2100" dirty="0" smtClean="0"/>
              <a:t> km</a:t>
            </a:r>
            <a:r>
              <a:rPr lang="pl-PL" sz="2100" baseline="30000" dirty="0" smtClean="0"/>
              <a:t>2</a:t>
            </a:r>
            <a:r>
              <a:rPr lang="pl-PL" sz="2100" dirty="0" smtClean="0"/>
              <a:t>.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100" dirty="0" smtClean="0"/>
              <a:t>Łącznie zamieszkuje ją </a:t>
            </a:r>
            <a:r>
              <a:rPr lang="pl-PL" sz="2000" dirty="0" smtClean="0"/>
              <a:t>4 </a:t>
            </a:r>
            <a:r>
              <a:rPr lang="pl-PL" sz="2000" dirty="0"/>
              <a:t>941 </a:t>
            </a:r>
            <a:r>
              <a:rPr lang="pl-PL" sz="2100" dirty="0" smtClean="0"/>
              <a:t>ludzi. O</a:t>
            </a:r>
            <a:r>
              <a:rPr lang="pl-PL" sz="2000" dirty="0" smtClean="0"/>
              <a:t>koło </a:t>
            </a:r>
            <a:r>
              <a:rPr lang="pl-PL" sz="2000" dirty="0"/>
              <a:t>90% ludności czynnej zawodowo pracuje w </a:t>
            </a:r>
            <a:r>
              <a:rPr lang="pl-PL" sz="2000" dirty="0" smtClean="0"/>
              <a:t>rolnictwie.  </a:t>
            </a:r>
            <a:r>
              <a:rPr lang="pl-PL" sz="2000" dirty="0"/>
              <a:t>W rodzinnych gospodarstwach </a:t>
            </a:r>
            <a:r>
              <a:rPr lang="pl-PL" sz="2000" dirty="0" smtClean="0"/>
              <a:t>rolniczych dominuje </a:t>
            </a:r>
            <a:r>
              <a:rPr lang="pl-PL" sz="2000" dirty="0"/>
              <a:t>uprawa zbóż oraz hodowla trzody chlewnej i bydła mleczno-opasowego</a:t>
            </a:r>
            <a:r>
              <a:rPr lang="pl-PL" sz="2000" dirty="0" smtClean="0"/>
              <a:t>.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Najwyższą wartość rolniczą przedstawiają gleby brunatne i bielicowe występujące w okolicach wsi Srebrny Borek, Paproć Duża, Wyszomierz Wielki, Pęchratka Polska, zaliczone do 2 kompleksu pszennego dobrego i 3 kompleksu pszenno-żytniego w </a:t>
            </a:r>
            <a:r>
              <a:rPr lang="pl-PL" sz="2000" dirty="0" err="1"/>
              <a:t>Illa</a:t>
            </a:r>
            <a:r>
              <a:rPr lang="pl-PL" sz="2000" dirty="0"/>
              <a:t> - </a:t>
            </a:r>
            <a:r>
              <a:rPr lang="pl-PL" sz="2000" dirty="0" err="1"/>
              <a:t>IIIb</a:t>
            </a:r>
            <a:r>
              <a:rPr lang="pl-PL" sz="2000" dirty="0"/>
              <a:t> klasie bonitacyjnej gruntów </a:t>
            </a:r>
            <a:r>
              <a:rPr lang="pl-PL" sz="2000" dirty="0" smtClean="0"/>
              <a:t>ornych.</a:t>
            </a:r>
            <a:endParaRPr lang="pl-PL" sz="2100" dirty="0"/>
          </a:p>
        </p:txBody>
      </p:sp>
    </p:spTree>
    <p:extLst>
      <p:ext uri="{BB962C8B-B14F-4D97-AF65-F5344CB8AC3E}">
        <p14:creationId xmlns:p14="http://schemas.microsoft.com/office/powerpoint/2010/main" val="100091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668044" y="2796240"/>
            <a:ext cx="3583051" cy="17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/>
              <a:t>Zasoby kulturowe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81681"/>
            <a:ext cx="2463537" cy="24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462628"/>
            <a:ext cx="57668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https://www.facebook.com/gmSzumowo/</a:t>
            </a:r>
          </a:p>
        </p:txBody>
      </p:sp>
    </p:spTree>
    <p:extLst>
      <p:ext uri="{BB962C8B-B14F-4D97-AF65-F5344CB8AC3E}">
        <p14:creationId xmlns:p14="http://schemas.microsoft.com/office/powerpoint/2010/main" val="2841055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124744"/>
            <a:ext cx="7848872" cy="51125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200" dirty="0"/>
              <a:t>Podmiotami i organizatorami kultury na terenie gminy Szumowo są Gminny Ośrodek Kultury w Szumowie, a także Biblioteka Gminna w Szumowie. </a:t>
            </a:r>
          </a:p>
          <a:p>
            <a:pPr>
              <a:lnSpc>
                <a:spcPct val="120000"/>
              </a:lnSpc>
            </a:pPr>
            <a:r>
              <a:rPr lang="pl-PL" sz="2200" dirty="0"/>
              <a:t>GOK prowadzi orkiestrę dętą i zespół </a:t>
            </a:r>
            <a:r>
              <a:rPr lang="pl-PL" sz="2200" dirty="0" err="1"/>
              <a:t>mażoretek</a:t>
            </a:r>
            <a:r>
              <a:rPr lang="pl-PL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pl-PL" sz="2200" dirty="0" smtClean="0"/>
              <a:t>GOK </a:t>
            </a:r>
            <a:r>
              <a:rPr lang="pl-PL" sz="2200" dirty="0"/>
              <a:t>jest organizatorem corocznej imprezy sportowej pn. „Turniej zakładów pracy”, obejmującej rozgrywki w piłkę nożną i siatkową. W latach 2014 i 2015 GOK we współpracy z OSP Szumowo zorganizował Powiatowy Turniej Strażaków. Turniej obejmował rozgrywki w halową piłkę nożną, siatkówkę i przeciąganie liny. </a:t>
            </a:r>
          </a:p>
        </p:txBody>
      </p:sp>
    </p:spTree>
    <p:extLst>
      <p:ext uri="{BB962C8B-B14F-4D97-AF65-F5344CB8AC3E}">
        <p14:creationId xmlns:p14="http://schemas.microsoft.com/office/powerpoint/2010/main" val="7353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196752"/>
            <a:ext cx="7920880" cy="48965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200" dirty="0" smtClean="0"/>
              <a:t>Do </a:t>
            </a:r>
            <a:r>
              <a:rPr lang="pl-PL" sz="2200" dirty="0"/>
              <a:t>cyklicznych imprez artystycznych odbywających się w GOK Szumowo należą: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2000" dirty="0" smtClean="0"/>
              <a:t>imprezy </a:t>
            </a:r>
            <a:r>
              <a:rPr lang="pl-PL" sz="2000" dirty="0"/>
              <a:t>okolicznościowe: Dzień Babci i Dziadka, Dzień Matki, Złote Gody Par Małżeńskich;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2000" dirty="0" smtClean="0"/>
              <a:t>imprezy </a:t>
            </a:r>
            <a:r>
              <a:rPr lang="pl-PL" sz="2000" dirty="0"/>
              <a:t>patriotyczne: gminne obchody Święta Niepodległości, Przegląd Pieśni Patriotycznej we współpracy z WTZ;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2000" dirty="0" smtClean="0"/>
              <a:t>imprezy </a:t>
            </a:r>
            <a:r>
              <a:rPr lang="pl-PL" sz="2000" dirty="0"/>
              <a:t>rozrywkowe: Koncert Noworoczny Orkiestry Dętej, Karnawałowy Bal Przebierańców dla dzieci, Festyn Rodzinny, Koncert Młodych Talentów. </a:t>
            </a:r>
          </a:p>
        </p:txBody>
      </p:sp>
    </p:spTree>
    <p:extLst>
      <p:ext uri="{BB962C8B-B14F-4D97-AF65-F5344CB8AC3E}">
        <p14:creationId xmlns:p14="http://schemas.microsoft.com/office/powerpoint/2010/main" val="24659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096634" cy="52912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Skansen Szumowo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6646"/>
            <a:ext cx="5544616" cy="405641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60388" y="1340768"/>
            <a:ext cx="7848872" cy="865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200" dirty="0" smtClean="0">
                <a:solidFill>
                  <a:schemeClr val="tx2"/>
                </a:solidFill>
              </a:rPr>
              <a:t>Skansen tworzy </a:t>
            </a:r>
            <a:r>
              <a:rPr lang="pl-PL" sz="2200" dirty="0">
                <a:solidFill>
                  <a:schemeClr val="tx2"/>
                </a:solidFill>
              </a:rPr>
              <a:t>kilka </a:t>
            </a:r>
            <a:r>
              <a:rPr lang="pl-PL" sz="2200" dirty="0" smtClean="0">
                <a:solidFill>
                  <a:schemeClr val="tx2"/>
                </a:solidFill>
              </a:rPr>
              <a:t>budynków </a:t>
            </a:r>
            <a:r>
              <a:rPr lang="pl-PL" sz="2200" dirty="0">
                <a:solidFill>
                  <a:schemeClr val="tx2"/>
                </a:solidFill>
              </a:rPr>
              <a:t>stara urocza chałupa mieszkalna, kuźnia i dawne budynki </a:t>
            </a:r>
            <a:r>
              <a:rPr lang="pl-PL" sz="2200" dirty="0" smtClean="0">
                <a:solidFill>
                  <a:schemeClr val="tx2"/>
                </a:solidFill>
              </a:rPr>
              <a:t>gospodarcze.</a:t>
            </a:r>
            <a:endParaRPr lang="pl-PL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5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2" y="908720"/>
            <a:ext cx="4397388" cy="24538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36" y="4748377"/>
            <a:ext cx="3491920" cy="174029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29" y="1052736"/>
            <a:ext cx="3600400" cy="249068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20470" y="6577568"/>
            <a:ext cx="2246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smtClean="0"/>
              <a:t>http://zambrowiacy.pl/kult/</a:t>
            </a:r>
            <a:endParaRPr lang="pl-PL" sz="1200" dirty="0"/>
          </a:p>
        </p:txBody>
      </p:sp>
      <p:sp>
        <p:nvSpPr>
          <p:cNvPr id="7" name="Prostokąt 6"/>
          <p:cNvSpPr/>
          <p:nvPr/>
        </p:nvSpPr>
        <p:spPr>
          <a:xfrm>
            <a:off x="5587912" y="6488668"/>
            <a:ext cx="1832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https://bialystok.tvp.pl</a:t>
            </a:r>
          </a:p>
        </p:txBody>
      </p:sp>
      <p:sp>
        <p:nvSpPr>
          <p:cNvPr id="8" name="Prostokąt 7"/>
          <p:cNvSpPr/>
          <p:nvPr/>
        </p:nvSpPr>
        <p:spPr>
          <a:xfrm>
            <a:off x="5084900" y="116632"/>
            <a:ext cx="2239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Skansen Szumowo</a:t>
            </a:r>
            <a:endParaRPr lang="pl-PL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70" y="3613336"/>
            <a:ext cx="199822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6" y="3107707"/>
            <a:ext cx="2456507" cy="18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00" y="3159202"/>
            <a:ext cx="2683187" cy="197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7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788024" y="2852936"/>
            <a:ext cx="3313355" cy="19181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 smtClean="0"/>
              <a:t>Zestawienie mocnych </a:t>
            </a:r>
            <a:br>
              <a:rPr lang="pl-PL" b="1" dirty="0" smtClean="0"/>
            </a:br>
            <a:r>
              <a:rPr lang="pl-PL" b="1" dirty="0" smtClean="0"/>
              <a:t>i słabych stron gminy Szumowo</a:t>
            </a:r>
            <a:endParaRPr lang="pl-PL" dirty="0"/>
          </a:p>
        </p:txBody>
      </p:sp>
      <p:pic>
        <p:nvPicPr>
          <p:cNvPr id="5" name="Picture 2" descr="C:\Users\Pawel\AppData\Local\Microsoft\Windows\INetCache\IE\ZVJE2X5Q\SWOT_analysis_exampl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1"/>
            <a:ext cx="2985258" cy="306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9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ymbol zastępczy zawartości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20920264"/>
              </p:ext>
            </p:extLst>
          </p:nvPr>
        </p:nvGraphicFramePr>
        <p:xfrm>
          <a:off x="179512" y="692696"/>
          <a:ext cx="8676456" cy="5870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2"/>
                <a:gridCol w="4067944"/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Silne strony</a:t>
                      </a:r>
                      <a:endParaRPr lang="pl-PL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7452" marR="97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Słabe strony</a:t>
                      </a:r>
                      <a:endParaRPr lang="pl-PL" sz="20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7452" marR="97452" anchor="ctr"/>
                </a:tc>
              </a:tr>
              <a:tr h="69776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Położenie i charakter gminy sprzyja rozwojowi przemysłu rolno-spożywczego, drzewnego mineralnego oraz inwestowaniu w bazę turystyczno-wypoczynkową ,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zakładów przetwórstwa rolno spożywczego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Występowanie gleb o dobrej przydatności rolniczej,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Niska wartość gospodarcza lasów</a:t>
                      </a:r>
                    </a:p>
                  </a:txBody>
                  <a:tcPr marL="68580" marR="68580" marT="0" marB="0" anchor="ctr"/>
                </a:tc>
              </a:tr>
              <a:tr h="654441">
                <a:tc row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Duża lesistość terenu w północnej części gminy (sprzyjająca rozwojowi gospodarki leśnej, przemysłu drzewnego oraz turystyki i wypoczynku) 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Niedostateczne wykorzystanie kompleksów leśnych na potrzeby wypoczynku i rekreacji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2">
                <a:tc vMerge="1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Uboga sieć hydrograficzna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441">
                <a:tc row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Występowanie</a:t>
                      </a:r>
                      <a:r>
                        <a:rPr lang="pl-PL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udokumentowanych złóż surowców mineralnych umożliwiających rozwój przemysłu materiałów budowlanych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Migracje ludzi młodych i wykształconych,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54441">
                <a:tc vMerge="1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Starzenie się mieszkańców gminy</a:t>
                      </a:r>
                    </a:p>
                  </a:txBody>
                  <a:tcPr marL="68580" marR="68580" marT="0" marB="0" anchor="ctr"/>
                </a:tc>
              </a:tr>
              <a:tr h="654441">
                <a:tc row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Możliwości zagospodarowania zbiorników wodnych powstałych w wyniku eksploatacji kruszywa na cele rekreacyjno-wypoczynkowe lub gospodarki rybackiej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Konieczność modernizacji i budowy odcinków sieci elektroenergetycznej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54441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Istotne zagrożenia zanieczyszczeniem ściekami bytowymi i nawozami naturalnymi </a:t>
                      </a:r>
                      <a:endParaRPr lang="pl-PL" sz="1600" dirty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6012160" y="145396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SWOT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18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ymbol zastępczy zawartości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59138351"/>
              </p:ext>
            </p:extLst>
          </p:nvPr>
        </p:nvGraphicFramePr>
        <p:xfrm>
          <a:off x="179512" y="692696"/>
          <a:ext cx="8676456" cy="602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572000"/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Szanse</a:t>
                      </a:r>
                      <a:endParaRPr lang="pl-PL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7452" marR="97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Słabe strony</a:t>
                      </a:r>
                      <a:endParaRPr lang="pl-PL" sz="20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7452" marR="97452" anchor="ctr"/>
                </a:tc>
              </a:tr>
              <a:tr h="69776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Korzystna struktura obszarowa i wyposażenie w budynki inwentarskie indywidualnych gospodarstw rolnych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Duża liczba źródeł niskiej emisji 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35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Malejąca liczba osób bezrobotnych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Niewystarczający poziom przedsiębiorczości mieszkańców</a:t>
                      </a:r>
                    </a:p>
                  </a:txBody>
                  <a:tcPr marL="68580" marR="68580" marT="0" marB="0" anchor="ctr"/>
                </a:tc>
              </a:tr>
              <a:tr h="65444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Rozwijająca się baza sportowa i rekreacyjna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Nadmierny hałas w strefie drogi krajowej nr 8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44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Wysoki poziom zaangażowania społecznego przy realizacji inwestycji celu publicznego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Słabo rozwinięte zaplecze technicznej obsługi komunikacji kołowej oraz obsługi ruchu turystycznego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5444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Walory krajobrazowe Czerwonego Boru (duża lesistość i deniwelacje terenu)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ścieżek rowerowych</a:t>
                      </a:r>
                    </a:p>
                  </a:txBody>
                  <a:tcPr marL="68580" marR="68580" marT="0" marB="0" anchor="ctr"/>
                </a:tc>
              </a:tr>
              <a:tr h="5221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Dobrze wykształcony układ komunikacyjny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Słaby stan techniczny dróg powiatowych i gminnych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57129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Wysoki poziom zwodociągowania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rozwiązanej gospodarki ściekowej, Brak komunalnej oczyszczalni ścieków 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54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Istniejący gazociąg wysokiego ciśnienia o średnicy 250 mm umożliwiający gazyfikację gminy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gazyfikacji gminy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5888697" y="116632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SWOT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68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37571586"/>
              </p:ext>
            </p:extLst>
          </p:nvPr>
        </p:nvGraphicFramePr>
        <p:xfrm>
          <a:off x="179512" y="692696"/>
          <a:ext cx="8712968" cy="5936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32914"/>
                <a:gridCol w="4280054"/>
              </a:tblGrid>
              <a:tr h="288033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Szanse</a:t>
                      </a:r>
                      <a:endParaRPr lang="pl-PL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7452" marR="97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Zagrożenia</a:t>
                      </a:r>
                      <a:endParaRPr lang="pl-PL" sz="20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7452" marR="97452" anchor="ctr"/>
                </a:tc>
              </a:tr>
              <a:tr h="5398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Możliwość wykorzystania środków unijnych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Silna konkurencja w procesie ubiegania się o fundusze unijne oraz inne środki zewnętrzne </a:t>
                      </a:r>
                    </a:p>
                  </a:txBody>
                  <a:tcPr marL="68580" marR="68580" marT="0" marB="0" anchor="ctr"/>
                </a:tc>
              </a:tr>
              <a:tr h="29517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Wzrost popytu zewnętrznego na ofertę typu „Eco” (życie blisko natury, zdrowa żywność)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Silna konkurencja w procesie ubiegania się o fundusze unijne oraz inne środki zewnętrzne </a:t>
                      </a:r>
                    </a:p>
                  </a:txBody>
                  <a:tcPr marL="68580" marR="68580" marT="0" marB="0" anchor="ctr"/>
                </a:tc>
              </a:tr>
              <a:tr h="4859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Rozwój sektora rolno-spożywczego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Niedofinansowanie systemu oświaty przez państwo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8427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Systematyczna koncentracja obszaru gruntów w obrębie gospodarstw większych, specjalistycznych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Ograniczone środki na modernizację dróg lokalnych </a:t>
                      </a:r>
                    </a:p>
                  </a:txBody>
                  <a:tcPr marL="68580" marR="68580" marT="0" marB="0" anchor="ctr"/>
                </a:tc>
              </a:tr>
              <a:tr h="674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Wzrost znaczenia organizacji pozarządowych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Restrykcyjne prawo dotyczące ochrony środowiska i zagospodarowania przestrzennego </a:t>
                      </a:r>
                    </a:p>
                  </a:txBody>
                  <a:tcPr marL="68580" marR="68580" marT="0" marB="0" anchor="ctr"/>
                </a:tc>
              </a:tr>
              <a:tr h="674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Wzrost poziomu życia i upowszechnienie aktywnych form spędzania czasu wolnego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Okresowe trudności ze zbytem produktów rolnych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3709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Możliwości zagospodarowania zbiorników wodnych powstałych w wyniku eksploatacji kruszywa na cele rekreacyjno-wypoczynkowe lub gospodarki rybackiej 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Przeniesienie części ruchu tranzytowego Warszawa – kraje bałtyckie na drogę Via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Baltica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6012160" y="145396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SWOT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64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855726181"/>
              </p:ext>
            </p:extLst>
          </p:nvPr>
        </p:nvGraphicFramePr>
        <p:xfrm>
          <a:off x="467544" y="692696"/>
          <a:ext cx="8064896" cy="605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032448"/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Szanse</a:t>
                      </a:r>
                      <a:endParaRPr lang="pl-PL" sz="24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Zagrożenia</a:t>
                      </a:r>
                      <a:endParaRPr lang="pl-PL" sz="24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7630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utrzymanie w bardzo dobrym stanie środowiska naturalnego, położenie geograficzne,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niska dochodowość ludzi 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starzenie,</a:t>
                      </a:r>
                    </a:p>
                  </a:txBody>
                  <a:tcPr marL="68580" marR="68580" marT="0" marB="0" anchor="ctr"/>
                </a:tc>
              </a:tr>
              <a:tr h="51229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stworzenie warunków do rozwoju szkolnictwa,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ofert pracy,</a:t>
                      </a: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dobra łączność komunikacyjna 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telekomunikacyjna,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skomplikowane przepisy 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niestabilność prawa,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3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przyciąganie korzystną ofertą inwestorów,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niedostateczne nakłady na rozwój infrastruktury,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22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ponadlokalna promocja miejscowości,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migracja młodych ludzi,</a:t>
                      </a:r>
                    </a:p>
                  </a:txBody>
                  <a:tcPr marL="68580" marR="68580" marT="0" marB="0" anchor="ctr"/>
                </a:tc>
              </a:tr>
              <a:tr h="131399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kompleksowe zaplecze dla rozwoju transportu kolejowego,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rynku zbytu na produkty rolne,</a:t>
                      </a:r>
                    </a:p>
                  </a:txBody>
                  <a:tcPr marL="68580" marR="68580" marT="0" marB="0" anchor="ctr"/>
                </a:tc>
              </a:tr>
              <a:tr h="39452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tania siła robocza,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zamknięcie przejścia granicznego w Kuźnicy,</a:t>
                      </a:r>
                    </a:p>
                  </a:txBody>
                  <a:tcPr marL="68580" marR="68580" marT="0" marB="0" anchor="ctr"/>
                </a:tc>
              </a:tr>
              <a:tr h="39452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wzrost ilości turystów przyjeżdżających do Polski.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stagnacja wymiany gospodarczej ze Wschodem.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5689600" y="-1074057"/>
          <a:ext cx="208280" cy="595086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95086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7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 txBox="1">
            <a:spLocks/>
          </p:cNvSpPr>
          <p:nvPr/>
        </p:nvSpPr>
        <p:spPr>
          <a:xfrm>
            <a:off x="683568" y="764704"/>
            <a:ext cx="7920880" cy="54726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/>
              <a:t>Według podziału Polski na regiony klimatyczne teren </a:t>
            </a:r>
            <a:r>
              <a:rPr lang="pl-PL" sz="2000" dirty="0" smtClean="0"/>
              <a:t>Gminy </a:t>
            </a:r>
            <a:r>
              <a:rPr lang="pl-PL" sz="2000" dirty="0"/>
              <a:t>Szumowo </a:t>
            </a:r>
            <a:r>
              <a:rPr lang="pl-PL" sz="2000" dirty="0" smtClean="0"/>
              <a:t>położony </a:t>
            </a:r>
            <a:r>
              <a:rPr lang="pl-PL" sz="2000" dirty="0"/>
              <a:t>jest w regionie mazurskim. </a:t>
            </a:r>
            <a:endParaRPr lang="pl-PL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/>
              <a:t>Klimat </a:t>
            </a:r>
            <a:r>
              <a:rPr lang="pl-PL" sz="2000" dirty="0"/>
              <a:t>panujący w regionie charakteryzuje się niskim wpływem powietrza znad Morza Bałtyckiego i bardzo dużym wpływem powietrza kontynentalnego wschodniego. </a:t>
            </a:r>
            <a:r>
              <a:rPr lang="pl-PL" sz="20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/>
              <a:t>Średnia roczna temperatura wynosi ok. 6,5</a:t>
            </a:r>
            <a:r>
              <a:rPr lang="pl-PL" sz="2000" baseline="30000" dirty="0" smtClean="0"/>
              <a:t>0</a:t>
            </a:r>
            <a:r>
              <a:rPr lang="pl-PL" sz="2000" dirty="0" smtClean="0"/>
              <a:t>C. Liczba dni mroźnych (temp. maksymalna poniżej 0</a:t>
            </a:r>
            <a:r>
              <a:rPr lang="pl-PL" sz="2000" baseline="30000" dirty="0" smtClean="0"/>
              <a:t>o</a:t>
            </a:r>
            <a:r>
              <a:rPr lang="pl-PL" sz="2000" dirty="0" smtClean="0"/>
              <a:t>C) wynosi </a:t>
            </a:r>
            <a:r>
              <a:rPr lang="pl-PL" sz="2000" dirty="0"/>
              <a:t>65, </a:t>
            </a:r>
            <a:r>
              <a:rPr lang="pl-PL" sz="2000" dirty="0" smtClean="0"/>
              <a:t>zaś </a:t>
            </a:r>
            <a:r>
              <a:rPr lang="pl-PL" sz="2000" dirty="0"/>
              <a:t>dni bardzo </a:t>
            </a:r>
            <a:r>
              <a:rPr lang="pl-PL" sz="2000" dirty="0" smtClean="0"/>
              <a:t>mroźnych (temp. </a:t>
            </a:r>
            <a:r>
              <a:rPr lang="pl-PL" sz="2000" dirty="0"/>
              <a:t>-</a:t>
            </a:r>
            <a:r>
              <a:rPr lang="pl-PL" sz="2000" dirty="0" smtClean="0"/>
              <a:t>10</a:t>
            </a:r>
            <a:r>
              <a:rPr lang="pl-PL" sz="2000" baseline="30000" dirty="0" smtClean="0"/>
              <a:t>o</a:t>
            </a:r>
            <a:r>
              <a:rPr lang="pl-PL" sz="2000" dirty="0" smtClean="0"/>
              <a:t>C) - około 36 w roku.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/>
              <a:t>Dni </a:t>
            </a:r>
            <a:r>
              <a:rPr lang="pl-PL" sz="2000" dirty="0"/>
              <a:t>gorące, których jest średnio 26, występują w </a:t>
            </a:r>
            <a:r>
              <a:rPr lang="pl-PL" sz="2000" dirty="0" smtClean="0"/>
              <a:t>lipcu.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/>
              <a:t>Średnia </a:t>
            </a:r>
            <a:r>
              <a:rPr lang="pl-PL" sz="2000" dirty="0"/>
              <a:t>roczna wilgotność powietrza na terenie Gminy Szumowo wynosi 81%. </a:t>
            </a:r>
            <a:endParaRPr lang="pl-PL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/>
              <a:t>Na </a:t>
            </a:r>
            <a:r>
              <a:rPr lang="pl-PL" sz="2000" dirty="0"/>
              <a:t>terenie Gminy Szumowo dominują wiatry zachodnie (20,7% przypadków w ciągu roku</a:t>
            </a:r>
            <a:r>
              <a:rPr lang="pl-PL" sz="2000" dirty="0" smtClean="0"/>
              <a:t>).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/>
              <a:t>Okres </a:t>
            </a:r>
            <a:r>
              <a:rPr lang="pl-PL" sz="2000" dirty="0"/>
              <a:t>wegetatywny trwa od ok. 200 do ok. 210 dni</a:t>
            </a:r>
            <a:r>
              <a:rPr lang="pl-PL" sz="2000" dirty="0" smtClean="0"/>
              <a:t>.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87939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Problemy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196752"/>
            <a:ext cx="7992888" cy="4968552"/>
          </a:xfrm>
        </p:spPr>
        <p:txBody>
          <a:bodyPr>
            <a:noAutofit/>
          </a:bodyPr>
          <a:lstStyle/>
          <a:p>
            <a:pPr lvl="0"/>
            <a:r>
              <a:rPr lang="pl-PL" sz="2000" dirty="0"/>
              <a:t>Niewystarczający stopień skanalizowania </a:t>
            </a:r>
            <a:r>
              <a:rPr lang="pl-PL" sz="2000" dirty="0" smtClean="0"/>
              <a:t> </a:t>
            </a:r>
            <a:r>
              <a:rPr lang="pl-PL" sz="2000" dirty="0"/>
              <a:t>i brak pełnej ewidencji przydomowych zbiorników na ścieki (szamb</a:t>
            </a:r>
            <a:r>
              <a:rPr lang="pl-PL" sz="2000" dirty="0" smtClean="0"/>
              <a:t>),</a:t>
            </a:r>
            <a:endParaRPr lang="pl-PL" sz="2000" dirty="0"/>
          </a:p>
          <a:p>
            <a:pPr lvl="0"/>
            <a:r>
              <a:rPr lang="pl-PL" sz="2000" dirty="0"/>
              <a:t>Zły stan techniczny dróg gminnych – systematyczny wzrost </a:t>
            </a:r>
            <a:r>
              <a:rPr lang="pl-PL" sz="2000" dirty="0" smtClean="0"/>
              <a:t>hałasu,</a:t>
            </a:r>
            <a:endParaRPr lang="pl-PL" sz="2000" dirty="0"/>
          </a:p>
          <a:p>
            <a:pPr lvl="0"/>
            <a:r>
              <a:rPr lang="pl-PL" sz="2000" dirty="0"/>
              <a:t>Emisja zanieczyszczeń do powietrza pochodząca z indywidualnych źródeł ciepła opalanych głownie węglem, a niekiedy i </a:t>
            </a:r>
            <a:r>
              <a:rPr lang="pl-PL" sz="2000" dirty="0" smtClean="0"/>
              <a:t>odpadami,</a:t>
            </a:r>
            <a:endParaRPr lang="pl-PL" sz="2000" dirty="0"/>
          </a:p>
          <a:p>
            <a:pPr lvl="0"/>
            <a:r>
              <a:rPr lang="pl-PL" sz="2000" dirty="0"/>
              <a:t>Nadal słaba świadomość ekologiczna (zarówno mieszkańców Gminy jak i turystów</a:t>
            </a:r>
            <a:r>
              <a:rPr lang="pl-PL" sz="2000" dirty="0" smtClean="0"/>
              <a:t>) w </a:t>
            </a:r>
            <a:r>
              <a:rPr lang="pl-PL" sz="2000" dirty="0"/>
              <a:t>zakresie zrównoważonego korzystania z zasobów </a:t>
            </a:r>
            <a:r>
              <a:rPr lang="pl-PL" sz="2000" dirty="0" smtClean="0"/>
              <a:t>środowiska, w taki sposób, aby działania nie pogłębiały dewastacji obszaru Gminy Szumowo, </a:t>
            </a:r>
            <a:endParaRPr lang="pl-PL" sz="2000" dirty="0"/>
          </a:p>
          <a:p>
            <a:pPr lvl="0"/>
            <a:r>
              <a:rPr lang="pl-PL" sz="2000" dirty="0"/>
              <a:t>Niski stopień wykorzystania odnawialnych źródeł energii,</a:t>
            </a:r>
          </a:p>
          <a:p>
            <a:r>
              <a:rPr lang="pl-PL" sz="2000" dirty="0"/>
              <a:t>Pogłębienie nieskuteczności w egzekwowaniu przepisów prawa miejscowego, w szczególności w zakresie ładu przestrzennego i </a:t>
            </a:r>
            <a:r>
              <a:rPr lang="pl-PL" sz="2000" dirty="0" smtClean="0"/>
              <a:t>estetyki.</a:t>
            </a:r>
          </a:p>
        </p:txBody>
      </p:sp>
    </p:spTree>
    <p:extLst>
      <p:ext uri="{BB962C8B-B14F-4D97-AF65-F5344CB8AC3E}">
        <p14:creationId xmlns:p14="http://schemas.microsoft.com/office/powerpoint/2010/main" val="1094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720" y="764704"/>
            <a:ext cx="7024744" cy="1143000"/>
          </a:xfrm>
        </p:spPr>
        <p:txBody>
          <a:bodyPr/>
          <a:lstStyle/>
          <a:p>
            <a:r>
              <a:rPr lang="pl-PL" b="1" dirty="0" smtClean="0"/>
              <a:t>Potencjał gminy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916832"/>
            <a:ext cx="6921333" cy="3941025"/>
          </a:xfrm>
        </p:spPr>
        <p:txBody>
          <a:bodyPr>
            <a:normAutofit lnSpcReduction="10000"/>
          </a:bodyPr>
          <a:lstStyle/>
          <a:p>
            <a:pPr>
              <a:lnSpc>
                <a:spcPct val="250000"/>
              </a:lnSpc>
            </a:pPr>
            <a:r>
              <a:rPr lang="pl-PL" dirty="0" smtClean="0"/>
              <a:t>Krajobraz i zasoby </a:t>
            </a:r>
            <a:r>
              <a:rPr lang="pl-PL" dirty="0"/>
              <a:t>przyrodnicze i naturalne</a:t>
            </a:r>
            <a:endParaRPr lang="pl-PL" dirty="0" smtClean="0"/>
          </a:p>
          <a:p>
            <a:pPr>
              <a:lnSpc>
                <a:spcPct val="250000"/>
              </a:lnSpc>
            </a:pPr>
            <a:r>
              <a:rPr lang="pl-PL" dirty="0" smtClean="0"/>
              <a:t>Zasoby kulturowe</a:t>
            </a:r>
          </a:p>
          <a:p>
            <a:pPr>
              <a:lnSpc>
                <a:spcPct val="250000"/>
              </a:lnSpc>
            </a:pPr>
            <a:r>
              <a:rPr lang="pl-PL" dirty="0" smtClean="0"/>
              <a:t>Unikatowość</a:t>
            </a:r>
          </a:p>
          <a:p>
            <a:pPr>
              <a:lnSpc>
                <a:spcPct val="250000"/>
              </a:lnSpc>
            </a:pPr>
            <a:r>
              <a:rPr lang="pl-PL" dirty="0" smtClean="0"/>
              <a:t>Regionalna kuchnia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49557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024744" cy="1143000"/>
          </a:xfrm>
        </p:spPr>
        <p:txBody>
          <a:bodyPr/>
          <a:lstStyle/>
          <a:p>
            <a:r>
              <a:rPr lang="pl-PL" b="1" dirty="0" smtClean="0"/>
              <a:t>Ograniczenia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556792"/>
            <a:ext cx="7488832" cy="4752528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30000"/>
              </a:lnSpc>
            </a:pPr>
            <a:r>
              <a:rPr lang="pl-PL" dirty="0"/>
              <a:t>Brak ścieżek rowerowych </a:t>
            </a:r>
          </a:p>
          <a:p>
            <a:pPr lvl="0">
              <a:lnSpc>
                <a:spcPct val="130000"/>
              </a:lnSpc>
            </a:pPr>
            <a:r>
              <a:rPr lang="pl-PL" dirty="0"/>
              <a:t>Słaby stan techniczny dróg powiatowych i gminnych </a:t>
            </a:r>
          </a:p>
          <a:p>
            <a:pPr lvl="0">
              <a:lnSpc>
                <a:spcPct val="130000"/>
              </a:lnSpc>
            </a:pPr>
            <a:r>
              <a:rPr lang="pl-PL" dirty="0"/>
              <a:t>Brak rozwiązanej gospodarki ściekowej w gminie </a:t>
            </a:r>
          </a:p>
          <a:p>
            <a:pPr lvl="0">
              <a:lnSpc>
                <a:spcPct val="130000"/>
              </a:lnSpc>
            </a:pPr>
            <a:r>
              <a:rPr lang="pl-PL" dirty="0"/>
              <a:t>Konieczność modernizacji i budowy odcinków sieci elektroenergetycznej </a:t>
            </a:r>
          </a:p>
          <a:p>
            <a:pPr lvl="0">
              <a:lnSpc>
                <a:spcPct val="130000"/>
              </a:lnSpc>
            </a:pPr>
            <a:r>
              <a:rPr lang="pl-PL" dirty="0"/>
              <a:t>Brak gazyfikacji gminy </a:t>
            </a:r>
          </a:p>
          <a:p>
            <a:pPr>
              <a:lnSpc>
                <a:spcPct val="130000"/>
              </a:lnSpc>
            </a:pPr>
            <a:r>
              <a:rPr lang="pl-PL" dirty="0"/>
              <a:t>Duża liczba źródeł niskiej emisji (podwyższone stężenia gazów i pyłów pojawiające się okresowo w sezonie grzewczym)</a:t>
            </a:r>
            <a:endParaRPr lang="pl-PL" dirty="0" smtClean="0"/>
          </a:p>
          <a:p>
            <a:pPr>
              <a:lnSpc>
                <a:spcPct val="130000"/>
              </a:lnSpc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5323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Co warto wykorzystać?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2" y="2323652"/>
            <a:ext cx="7272924" cy="3913660"/>
          </a:xfrm>
        </p:spPr>
        <p:txBody>
          <a:bodyPr/>
          <a:lstStyle/>
          <a:p>
            <a:pPr lvl="0">
              <a:lnSpc>
                <a:spcPct val="120000"/>
              </a:lnSpc>
            </a:pPr>
            <a:r>
              <a:rPr lang="pl-PL" dirty="0"/>
              <a:t>Racjonalnym wykorzystaniu surowców mineralnych,</a:t>
            </a:r>
          </a:p>
          <a:p>
            <a:pPr lvl="0">
              <a:lnSpc>
                <a:spcPct val="120000"/>
              </a:lnSpc>
            </a:pPr>
            <a:r>
              <a:rPr lang="pl-PL" dirty="0"/>
              <a:t>Produkcji i przetwórstwie lokalnym, </a:t>
            </a:r>
          </a:p>
          <a:p>
            <a:pPr>
              <a:lnSpc>
                <a:spcPct val="120000"/>
              </a:lnSpc>
            </a:pPr>
            <a:r>
              <a:rPr lang="pl-PL" dirty="0"/>
              <a:t>Uprawach ziół i ich przetwórstwie</a:t>
            </a:r>
          </a:p>
        </p:txBody>
      </p:sp>
    </p:spTree>
    <p:extLst>
      <p:ext uri="{BB962C8B-B14F-4D97-AF65-F5344CB8AC3E}">
        <p14:creationId xmlns:p14="http://schemas.microsoft.com/office/powerpoint/2010/main" val="28768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716016" y="3717032"/>
            <a:ext cx="3456384" cy="1702160"/>
          </a:xfrm>
        </p:spPr>
        <p:txBody>
          <a:bodyPr>
            <a:noAutofit/>
          </a:bodyPr>
          <a:lstStyle/>
          <a:p>
            <a:r>
              <a:rPr lang="pl-PL" sz="3200" b="1" dirty="0"/>
              <a:t>Wytyczne </a:t>
            </a: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/>
              <a:t>i </a:t>
            </a:r>
            <a:r>
              <a:rPr lang="pl-PL" sz="3200" b="1" dirty="0"/>
              <a:t>kierunki do opracowywania dokumentów </a:t>
            </a:r>
            <a:r>
              <a:rPr lang="pl-PL" sz="3200" b="1" dirty="0"/>
              <a:t>planistycznych</a:t>
            </a:r>
            <a:endParaRPr lang="pl-PL" sz="3200" b="1" dirty="0"/>
          </a:p>
        </p:txBody>
      </p:sp>
      <p:pic>
        <p:nvPicPr>
          <p:cNvPr id="9221" name="Picture 5" descr="C:\Users\Pawel\AppData\Local\Microsoft\Windows\INetCache\IE\23YJMPGO\Ballpen_head_macr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908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836712"/>
            <a:ext cx="7992888" cy="4176464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pl-PL" sz="23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Na obszarze i w najbliższym otoczeniu planowanych zmian nie występują obiekty i obszary ochrony przyrody, w tym obszary Natura 2000, w rozumieniu ustawy z 2004 roku o ochronie przyrody</a:t>
            </a:r>
            <a:r>
              <a:rPr lang="pl-PL" sz="23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68580" indent="0">
              <a:buNone/>
            </a:pPr>
            <a:r>
              <a:rPr lang="pl-PL" sz="23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Najbliższe to:</a:t>
            </a:r>
          </a:p>
          <a:p>
            <a:r>
              <a:rPr lang="pl-PL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Obszar 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specjalnej ochrony ptaków i specjalny obszar ochrony siedlisk Natura 2000 </a:t>
            </a:r>
            <a:r>
              <a:rPr lang="pl-PL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Przełomowa 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Dolina Narwi </a:t>
            </a:r>
            <a:r>
              <a:rPr lang="pl-PL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(PLC 200003) znajduje się w 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odległości około 20 - 25 </a:t>
            </a:r>
            <a:r>
              <a:rPr lang="pl-PL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km na północ od planowanych zmian. </a:t>
            </a:r>
            <a:endParaRPr lang="pl-PL" sz="2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odległości około </a:t>
            </a:r>
            <a:r>
              <a:rPr lang="pl-PL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3 km 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 kierunku północnym od terenu położonego w obrębie Szumowo, położony jest potencjalny specjalny obszar ochrony siedlisk Czerwony Bór. </a:t>
            </a:r>
            <a:endParaRPr lang="pl-PL" sz="2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odległości ok. km. 2 od terenów położonych w obrębie Mroczki </a:t>
            </a:r>
            <a:r>
              <a:rPr lang="pl-PL" sz="20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Stylągi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i Rynołty znajduję się obszar specjalny ochrony ptaków Puszcza Biała</a:t>
            </a:r>
            <a:r>
              <a:rPr lang="pl-PL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  <a:endParaRPr lang="pl-PL" sz="2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4639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4128" y="3501009"/>
            <a:ext cx="3015348" cy="230425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 smtClean="0"/>
              <a:t>Tereny </a:t>
            </a:r>
            <a:r>
              <a:rPr lang="pl-PL" sz="2000" b="1" dirty="0"/>
              <a:t>wyznaczone pod eksploatację kruszywa </a:t>
            </a:r>
            <a:r>
              <a:rPr lang="pl-PL" sz="2000" b="1" dirty="0" smtClean="0"/>
              <a:t>naturalnego</a:t>
            </a:r>
            <a:br>
              <a:rPr lang="pl-PL" sz="2000" b="1" dirty="0" smtClean="0"/>
            </a:br>
            <a:r>
              <a:rPr lang="pl-PL" sz="2000" dirty="0" smtClean="0"/>
              <a:t>Tereny </a:t>
            </a:r>
            <a:r>
              <a:rPr lang="pl-PL" sz="2000" dirty="0"/>
              <a:t>położone w miejscowości Szumowo pomiędzy ulicami: Bolesława Podedwornego, Cmentarną, 1 Maja, Szkolną oraz drogą krajową </a:t>
            </a:r>
            <a:r>
              <a:rPr lang="pl-PL" sz="2000" dirty="0" smtClean="0"/>
              <a:t>S8</a:t>
            </a:r>
            <a:endParaRPr lang="pl-PL" sz="20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1560" y="682363"/>
            <a:ext cx="7711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Obszar w obrębie Szumowa</a:t>
            </a:r>
            <a:endParaRPr lang="pl-PL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7136"/>
            <a:ext cx="4964207" cy="520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409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759581"/>
            <a:ext cx="8060506" cy="44528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 smtClean="0"/>
              <a:t>Tereny </a:t>
            </a:r>
            <a:r>
              <a:rPr lang="pl-PL" sz="2000" b="1" dirty="0"/>
              <a:t>wyznaczone pod eksploatację kruszywa </a:t>
            </a:r>
            <a:r>
              <a:rPr lang="pl-PL" sz="2000" b="1" dirty="0" smtClean="0"/>
              <a:t>naturalnego</a:t>
            </a:r>
            <a:endParaRPr lang="pl-PL" sz="20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39552" y="682363"/>
            <a:ext cx="778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Obszar w obrębie: </a:t>
            </a:r>
            <a:r>
              <a:rPr lang="pl-PL" sz="3200" b="1" dirty="0">
                <a:solidFill>
                  <a:srgbClr val="629DD1"/>
                </a:solidFill>
                <a:ea typeface="+mj-ea"/>
                <a:cs typeface="+mj-cs"/>
              </a:rPr>
              <a:t>Mroczki </a:t>
            </a:r>
            <a:r>
              <a:rPr lang="pl-PL" sz="3200" b="1" dirty="0" err="1" smtClean="0">
                <a:solidFill>
                  <a:srgbClr val="629DD1"/>
                </a:solidFill>
                <a:ea typeface="+mj-ea"/>
                <a:cs typeface="+mj-cs"/>
              </a:rPr>
              <a:t>Stylągi</a:t>
            </a:r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,</a:t>
            </a:r>
            <a:r>
              <a:rPr lang="pl-PL" sz="3200" b="1" dirty="0">
                <a:solidFill>
                  <a:srgbClr val="629DD1"/>
                </a:solidFill>
              </a:rPr>
              <a:t> </a:t>
            </a:r>
            <a:r>
              <a:rPr lang="pl-PL" sz="3200" b="1" dirty="0" smtClean="0">
                <a:solidFill>
                  <a:srgbClr val="629DD1"/>
                </a:solidFill>
              </a:rPr>
              <a:t>Rynołty, Szumowo</a:t>
            </a:r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 </a:t>
            </a:r>
            <a:endParaRPr lang="pl-PL" sz="3200" b="1" dirty="0">
              <a:solidFill>
                <a:srgbClr val="629DD1"/>
              </a:solidFill>
              <a:ea typeface="+mj-ea"/>
              <a:cs typeface="+mj-cs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" r="44584" b="44874"/>
          <a:stretch/>
        </p:blipFill>
        <p:spPr bwMode="auto">
          <a:xfrm>
            <a:off x="539552" y="2204864"/>
            <a:ext cx="805796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18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39552" y="682362"/>
            <a:ext cx="2592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Obszar</a:t>
            </a:r>
          </a:p>
          <a:p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w obrębie: </a:t>
            </a:r>
          </a:p>
          <a:p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Wyszomierz Wielki,</a:t>
            </a:r>
          </a:p>
          <a:p>
            <a:r>
              <a:rPr lang="pl-PL" sz="3200" b="1" dirty="0" smtClean="0">
                <a:solidFill>
                  <a:srgbClr val="629DD1"/>
                </a:solidFill>
                <a:ea typeface="+mj-ea"/>
                <a:cs typeface="+mj-cs"/>
              </a:rPr>
              <a:t>Szumowo</a:t>
            </a:r>
            <a:endParaRPr lang="pl-PL" sz="3200" b="1" dirty="0">
              <a:solidFill>
                <a:srgbClr val="629DD1"/>
              </a:solidFill>
              <a:ea typeface="+mj-ea"/>
              <a:cs typeface="+mj-cs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9940" b="17711"/>
          <a:stretch/>
        </p:blipFill>
        <p:spPr bwMode="auto">
          <a:xfrm>
            <a:off x="2987825" y="764704"/>
            <a:ext cx="5688632" cy="5572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39552" y="3484054"/>
            <a:ext cx="2448272" cy="19010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 smtClean="0"/>
              <a:t>Tereny </a:t>
            </a:r>
            <a:r>
              <a:rPr lang="pl-PL" sz="2000" b="1" dirty="0"/>
              <a:t>wyznaczone pod eksploatację kruszywa </a:t>
            </a:r>
            <a:r>
              <a:rPr lang="pl-PL" sz="2000" b="1" dirty="0" smtClean="0"/>
              <a:t>naturalnego</a:t>
            </a:r>
            <a:endParaRPr lang="pl-PL" sz="2000" dirty="0">
              <a:solidFill>
                <a:schemeClr val="tx2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9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848872" cy="5760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Oddziaływanie na środowisko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49685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</a:pPr>
            <a:r>
              <a:rPr lang="pl-PL" dirty="0" smtClean="0"/>
              <a:t>Zmiana ukształtowania krajobrazu naturalnego w </a:t>
            </a:r>
            <a:r>
              <a:rPr lang="pl-PL" dirty="0"/>
              <a:t>wyniku działalności </a:t>
            </a:r>
            <a:r>
              <a:rPr lang="pl-PL" dirty="0" smtClean="0"/>
              <a:t>górniczej, </a:t>
            </a:r>
            <a:r>
              <a:rPr lang="pl-PL" dirty="0"/>
              <a:t>w miejsce form pagórkowatych, wyniesionych powstają </a:t>
            </a:r>
            <a:r>
              <a:rPr lang="pl-PL" b="1" dirty="0"/>
              <a:t>wyrobiska</a:t>
            </a:r>
            <a:r>
              <a:rPr lang="pl-PL" dirty="0"/>
              <a:t>. </a:t>
            </a:r>
            <a:endParaRPr lang="pl-PL" dirty="0" smtClean="0"/>
          </a:p>
          <a:p>
            <a:pPr>
              <a:lnSpc>
                <a:spcPct val="130000"/>
              </a:lnSpc>
            </a:pPr>
            <a:r>
              <a:rPr lang="pl-PL" dirty="0" smtClean="0"/>
              <a:t>Powstaje </a:t>
            </a:r>
            <a:r>
              <a:rPr lang="pl-PL" dirty="0"/>
              <a:t>luka stratygraficzna polegająca na zlikwidowaniu warstwy litologicznej, która tworzyła serię złożową kopaliny. </a:t>
            </a:r>
            <a:endParaRPr lang="pl-PL" dirty="0" smtClean="0"/>
          </a:p>
          <a:p>
            <a:pPr>
              <a:lnSpc>
                <a:spcPct val="130000"/>
              </a:lnSpc>
            </a:pPr>
            <a:r>
              <a:rPr lang="pl-PL" dirty="0" smtClean="0"/>
              <a:t>Zmieniają </a:t>
            </a:r>
            <a:r>
              <a:rPr lang="pl-PL" dirty="0"/>
              <a:t>się stosunki hydrograficzne i hydrogeologiczne – tworzą się zbiorniki wodne, powstają leje depresyjne. </a:t>
            </a:r>
            <a:endParaRPr lang="pl-PL" dirty="0" smtClean="0"/>
          </a:p>
          <a:p>
            <a:pPr>
              <a:lnSpc>
                <a:spcPct val="130000"/>
              </a:lnSpc>
            </a:pPr>
            <a:r>
              <a:rPr lang="pl-PL" dirty="0" smtClean="0"/>
              <a:t>Likwidacji </a:t>
            </a:r>
            <a:r>
              <a:rPr lang="pl-PL" dirty="0"/>
              <a:t>ulega pokrywa glebowa oraz szata roślinna. </a:t>
            </a:r>
            <a:r>
              <a:rPr lang="pl-PL" dirty="0" smtClean="0"/>
              <a:t>Występuje, w związku z tym, migracja </a:t>
            </a:r>
            <a:r>
              <a:rPr lang="pl-PL" dirty="0"/>
              <a:t>mikrofauny (płazy, gady, owady) i większych zwierząt. </a:t>
            </a:r>
            <a:endParaRPr lang="pl-PL" dirty="0" smtClean="0"/>
          </a:p>
          <a:p>
            <a:pPr>
              <a:lnSpc>
                <a:spcPct val="130000"/>
              </a:lnSpc>
            </a:pPr>
            <a:r>
              <a:rPr lang="pl-PL" dirty="0" smtClean="0"/>
              <a:t>Pogorszeniu </a:t>
            </a:r>
            <a:r>
              <a:rPr lang="pl-PL" dirty="0"/>
              <a:t>ulegają warunki </a:t>
            </a:r>
            <a:r>
              <a:rPr lang="pl-PL" dirty="0" err="1"/>
              <a:t>aerosanitarne</a:t>
            </a:r>
            <a:r>
              <a:rPr lang="pl-PL" dirty="0"/>
              <a:t> poprzez pylenie i emisje spalin oraz klimat akustyczny.</a:t>
            </a:r>
          </a:p>
          <a:p>
            <a:pPr>
              <a:lnSpc>
                <a:spcPct val="13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898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>
          <a:xfrm>
            <a:off x="755576" y="908720"/>
            <a:ext cx="7523732" cy="55446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l-PL" dirty="0" smtClean="0"/>
              <a:t>Łączna </a:t>
            </a:r>
            <a:r>
              <a:rPr lang="pl-PL" dirty="0"/>
              <a:t>długość rzek i kanałów w Gminie Szumowo wynosi 19,00 km. Są to dopływy Narwi i Bugu. Na terenie  gminy znajdują się źródła </a:t>
            </a:r>
            <a:r>
              <a:rPr lang="pl-PL" dirty="0" smtClean="0"/>
              <a:t>rzek: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dirty="0" smtClean="0"/>
              <a:t>Orz </a:t>
            </a:r>
            <a:r>
              <a:rPr lang="pl-PL" dirty="0"/>
              <a:t>i </a:t>
            </a:r>
            <a:r>
              <a:rPr lang="pl-PL" dirty="0" err="1"/>
              <a:t>Ruż</a:t>
            </a:r>
            <a:r>
              <a:rPr lang="pl-PL" dirty="0"/>
              <a:t> będących lewobrzeżnymi dopływami </a:t>
            </a:r>
            <a:r>
              <a:rPr lang="pl-PL" dirty="0" smtClean="0"/>
              <a:t>Narwi,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dirty="0" smtClean="0"/>
              <a:t>Wągrody </a:t>
            </a:r>
            <a:r>
              <a:rPr lang="pl-PL" dirty="0"/>
              <a:t>i Kanału Szumowo-Łętownica, będących dopływami Małego Broku- Broku i Bugu.</a:t>
            </a:r>
          </a:p>
          <a:p>
            <a:pPr>
              <a:lnSpc>
                <a:spcPct val="120000"/>
              </a:lnSpc>
            </a:pPr>
            <a:r>
              <a:rPr lang="pl-PL" dirty="0"/>
              <a:t>Środkowo - zachodni fragment gminy znajduje się w zasięgu występowania Głównego Zbiornika Wód Podziemnych nr 215 </a:t>
            </a:r>
            <a:r>
              <a:rPr lang="pl-PL" dirty="0" err="1"/>
              <a:t>Subniecka</a:t>
            </a:r>
            <a:r>
              <a:rPr lang="pl-PL" dirty="0"/>
              <a:t> Warszawska</a:t>
            </a:r>
            <a:r>
              <a:rPr lang="pl-P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4180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716016" y="3717032"/>
            <a:ext cx="3456384" cy="792088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WYROBISKA</a:t>
            </a:r>
            <a:endParaRPr lang="pl-PL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0688"/>
            <a:ext cx="4272994" cy="31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481606"/>
            <a:ext cx="9113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http://www.geoturysta.pl/2013/07/nieczynna-zwirownia-w-nowosolnej.html</a:t>
            </a:r>
          </a:p>
        </p:txBody>
      </p:sp>
    </p:spTree>
    <p:extLst>
      <p:ext uri="{BB962C8B-B14F-4D97-AF65-F5344CB8AC3E}">
        <p14:creationId xmlns:p14="http://schemas.microsoft.com/office/powerpoint/2010/main" val="39111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488832" cy="792088"/>
          </a:xfrm>
        </p:spPr>
        <p:txBody>
          <a:bodyPr>
            <a:noAutofit/>
          </a:bodyPr>
          <a:lstStyle/>
          <a:p>
            <a:r>
              <a:rPr lang="pl-PL" sz="2800" b="1" dirty="0"/>
              <a:t>Propozycje zagospodarowania terenów wyrobiska po zakończeniu eksploatacji kruszywa naturalnego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132856"/>
            <a:ext cx="7488832" cy="417646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000" dirty="0" smtClean="0">
                <a:cs typeface="Tunga" pitchFamily="2"/>
              </a:rPr>
              <a:t>Stworzenie torów </a:t>
            </a:r>
            <a:r>
              <a:rPr lang="pl-PL" sz="2000" dirty="0" smtClean="0"/>
              <a:t>do </a:t>
            </a:r>
            <a:r>
              <a:rPr lang="pl-PL" sz="2000" dirty="0"/>
              <a:t>gry w </a:t>
            </a:r>
            <a:r>
              <a:rPr lang="pl-PL" sz="2000" dirty="0" smtClean="0"/>
              <a:t>paintball.</a:t>
            </a:r>
            <a:endParaRPr lang="pl-PL" sz="2000" dirty="0" smtClean="0">
              <a:cs typeface="Tunga" pitchFamily="2"/>
            </a:endParaRPr>
          </a:p>
          <a:p>
            <a:pPr>
              <a:lnSpc>
                <a:spcPct val="120000"/>
              </a:lnSpc>
            </a:pPr>
            <a:r>
              <a:rPr lang="pl-PL" sz="2000" dirty="0" smtClean="0">
                <a:cs typeface="Tunga" pitchFamily="2"/>
              </a:rPr>
              <a:t>Stworzenie torów </a:t>
            </a:r>
            <a:r>
              <a:rPr lang="pl-PL" sz="2000" dirty="0">
                <a:cs typeface="Tunga" pitchFamily="2"/>
              </a:rPr>
              <a:t>do ekstremalnej jazdy rowerem, motocyklem czy quadem</a:t>
            </a:r>
            <a:r>
              <a:rPr lang="pl-PL" sz="2000" dirty="0" smtClean="0">
                <a:cs typeface="Tunga" pitchFamily="2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pl-PL" sz="2000" dirty="0" smtClean="0">
                <a:cs typeface="Tunga" pitchFamily="2"/>
              </a:rPr>
              <a:t>Stworzenie</a:t>
            </a:r>
            <a:r>
              <a:rPr lang="pl-PL" sz="2000" dirty="0">
                <a:cs typeface="Tunga" pitchFamily="2"/>
              </a:rPr>
              <a:t> </a:t>
            </a:r>
            <a:r>
              <a:rPr lang="pl-PL" sz="2000" dirty="0" smtClean="0"/>
              <a:t>ścieżki </a:t>
            </a:r>
            <a:r>
              <a:rPr lang="pl-PL" sz="2000" dirty="0"/>
              <a:t>dydaktycznej </a:t>
            </a:r>
            <a:r>
              <a:rPr lang="pl-PL" sz="2000" dirty="0" smtClean="0"/>
              <a:t>polegającej na obserwacji </a:t>
            </a:r>
            <a:r>
              <a:rPr lang="pl-PL" sz="2000" dirty="0"/>
              <a:t>osadów wzdłuż </a:t>
            </a:r>
            <a:r>
              <a:rPr lang="pl-PL" sz="2000" dirty="0" smtClean="0"/>
              <a:t>wyrobiska, które pozwoliłyby </a:t>
            </a:r>
            <a:r>
              <a:rPr lang="pl-PL" sz="2000" dirty="0"/>
              <a:t>na zapoznanie się z różnymi typami  i  formami </a:t>
            </a:r>
            <a:r>
              <a:rPr lang="pl-PL" sz="2000" dirty="0" smtClean="0"/>
              <a:t>osadów. </a:t>
            </a:r>
            <a:r>
              <a:rPr lang="pl-PL" sz="2000" dirty="0"/>
              <a:t>  </a:t>
            </a:r>
            <a:endParaRPr lang="pl-PL" sz="2000" dirty="0" smtClean="0">
              <a:cs typeface="Tunga" pitchFamily="2"/>
            </a:endParaRPr>
          </a:p>
          <a:p>
            <a:pPr>
              <a:lnSpc>
                <a:spcPct val="120000"/>
              </a:lnSpc>
            </a:pPr>
            <a:r>
              <a:rPr lang="pl-PL" sz="2000" dirty="0" smtClean="0"/>
              <a:t>Zagospodarowania wyrobiska na zbiorniki wodne i przeznaczenie ich na </a:t>
            </a:r>
            <a:r>
              <a:rPr lang="pl-PL" sz="2000" dirty="0"/>
              <a:t>cele rekreacyjno-wypoczynkowe lub </a:t>
            </a:r>
            <a:r>
              <a:rPr lang="pl-PL" sz="2000" dirty="0" smtClean="0"/>
              <a:t>gospodarkę rybacką.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332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2276872"/>
            <a:ext cx="6637468" cy="1362075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/>
              <a:t>Przykłady</a:t>
            </a:r>
            <a:endParaRPr lang="pl-PL" sz="5400" b="1" dirty="0"/>
          </a:p>
        </p:txBody>
      </p:sp>
    </p:spTree>
    <p:extLst>
      <p:ext uri="{BB962C8B-B14F-4D97-AF65-F5344CB8AC3E}">
        <p14:creationId xmlns:p14="http://schemas.microsoft.com/office/powerpoint/2010/main" val="3445746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532440" cy="648072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cs typeface="Tunga" pitchFamily="2"/>
              </a:rPr>
              <a:t>Tor </a:t>
            </a:r>
            <a:r>
              <a:rPr lang="pl-PL" sz="2800" b="1" dirty="0"/>
              <a:t>do gry w paintball</a:t>
            </a:r>
            <a:endParaRPr lang="pl-PL" sz="2800" b="1" dirty="0"/>
          </a:p>
        </p:txBody>
      </p:sp>
      <p:sp>
        <p:nvSpPr>
          <p:cNvPr id="3" name="Prostokąt 2"/>
          <p:cNvSpPr/>
          <p:nvPr/>
        </p:nvSpPr>
        <p:spPr>
          <a:xfrm>
            <a:off x="539552" y="6211669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Na podstawie:</a:t>
            </a:r>
            <a:r>
              <a:rPr lang="pl-PL" dirty="0"/>
              <a:t> Paintball Wrocław</a:t>
            </a:r>
            <a:endParaRPr lang="pl-PL" dirty="0" smtClean="0"/>
          </a:p>
          <a:p>
            <a:r>
              <a:rPr lang="pl-PL" dirty="0" smtClean="0"/>
              <a:t>Zdjęcia ze strony: http</a:t>
            </a:r>
            <a:r>
              <a:rPr lang="pl-PL" dirty="0"/>
              <a:t>://</a:t>
            </a:r>
            <a:r>
              <a:rPr lang="pl-PL" dirty="0" smtClean="0"/>
              <a:t>www.paintball-terytorium.pl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3691251"/>
            <a:ext cx="3917674" cy="261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5"/>
            <a:ext cx="3935930" cy="231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672408" cy="26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4" y="1124744"/>
            <a:ext cx="3857426" cy="231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85" y="2554453"/>
            <a:ext cx="2657450" cy="227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50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43711" y="609808"/>
            <a:ext cx="8530463" cy="644602"/>
          </a:xfrm>
        </p:spPr>
        <p:txBody>
          <a:bodyPr>
            <a:noAutofit/>
          </a:bodyPr>
          <a:lstStyle/>
          <a:p>
            <a:r>
              <a:rPr lang="pl-PL" sz="2800" b="1" dirty="0">
                <a:cs typeface="Tunga" pitchFamily="2"/>
              </a:rPr>
              <a:t>Tor do </a:t>
            </a:r>
            <a:r>
              <a:rPr lang="pl-PL" sz="2800" b="1" dirty="0">
                <a:cs typeface="Tunga" pitchFamily="2"/>
              </a:rPr>
              <a:t>ekstremalnej </a:t>
            </a:r>
            <a:r>
              <a:rPr lang="pl-PL" sz="2800" b="1" dirty="0" smtClean="0">
                <a:cs typeface="Tunga" pitchFamily="2"/>
              </a:rPr>
              <a:t>jazdy</a:t>
            </a:r>
            <a:endParaRPr lang="pl-PL" sz="2800" b="1" dirty="0">
              <a:cs typeface="Tunga" pitchFamily="2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7" y="1499984"/>
            <a:ext cx="28384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40" y="3667704"/>
            <a:ext cx="2834362" cy="194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6" y="1479615"/>
            <a:ext cx="3367632" cy="218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7" y="3608435"/>
            <a:ext cx="3500874" cy="199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61" y="1268760"/>
            <a:ext cx="19621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77" y="4005064"/>
            <a:ext cx="2808312" cy="187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8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80" y="611420"/>
            <a:ext cx="3546648" cy="30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 txBox="1">
            <a:spLocks/>
          </p:cNvSpPr>
          <p:nvPr/>
        </p:nvSpPr>
        <p:spPr>
          <a:xfrm>
            <a:off x="671605" y="611420"/>
            <a:ext cx="3996444" cy="28083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pl-PL" sz="2400" b="1" dirty="0" smtClean="0">
                <a:cs typeface="Tunga" pitchFamily="2"/>
              </a:rPr>
              <a:t>Ścieżka </a:t>
            </a:r>
            <a:r>
              <a:rPr lang="pl-PL" sz="2400" b="1" dirty="0" err="1" smtClean="0">
                <a:cs typeface="Tunga" pitchFamily="2"/>
              </a:rPr>
              <a:t>dydaktyczno</a:t>
            </a:r>
            <a:r>
              <a:rPr lang="pl-PL" sz="2400" b="1" dirty="0" smtClean="0">
                <a:cs typeface="Tunga" pitchFamily="2"/>
              </a:rPr>
              <a:t> –</a:t>
            </a:r>
          </a:p>
          <a:p>
            <a:pPr lvl="0">
              <a:lnSpc>
                <a:spcPct val="120000"/>
              </a:lnSpc>
            </a:pPr>
            <a:r>
              <a:rPr lang="pl-PL" sz="2400" b="1" dirty="0" smtClean="0">
                <a:cs typeface="Tunga" pitchFamily="2"/>
              </a:rPr>
              <a:t>edukacyjna </a:t>
            </a:r>
          </a:p>
          <a:p>
            <a:pPr lvl="0">
              <a:lnSpc>
                <a:spcPct val="120000"/>
              </a:lnSpc>
            </a:pPr>
            <a:r>
              <a:rPr lang="pl-PL" sz="2400" dirty="0">
                <a:cs typeface="Tunga" pitchFamily="2"/>
              </a:rPr>
              <a:t>na </a:t>
            </a:r>
            <a:r>
              <a:rPr lang="pl-PL" sz="2400" dirty="0">
                <a:cs typeface="Tunga" pitchFamily="2"/>
              </a:rPr>
              <a:t>obszarze nieczynnej</a:t>
            </a:r>
          </a:p>
          <a:p>
            <a:pPr lvl="0">
              <a:lnSpc>
                <a:spcPct val="120000"/>
              </a:lnSpc>
            </a:pPr>
            <a:r>
              <a:rPr lang="pl-PL" sz="2400" dirty="0">
                <a:cs typeface="Tunga" pitchFamily="2"/>
              </a:rPr>
              <a:t>kopalni odkrywkowej </a:t>
            </a:r>
            <a:r>
              <a:rPr lang="pl-PL" sz="2400" dirty="0" smtClean="0">
                <a:cs typeface="Tunga" pitchFamily="2"/>
              </a:rPr>
              <a:t>„Lipówka” w </a:t>
            </a:r>
            <a:r>
              <a:rPr lang="pl-PL" sz="2400" dirty="0">
                <a:cs typeface="Tunga" pitchFamily="2"/>
              </a:rPr>
              <a:t>Rudnikach </a:t>
            </a:r>
            <a:endParaRPr lang="pl-PL" sz="2400" dirty="0" smtClean="0">
              <a:cs typeface="Tunga" pitchFamily="2"/>
            </a:endParaRPr>
          </a:p>
          <a:p>
            <a:pPr lvl="0">
              <a:lnSpc>
                <a:spcPct val="120000"/>
              </a:lnSpc>
            </a:pPr>
            <a:r>
              <a:rPr lang="pl-PL" sz="2400" dirty="0" smtClean="0">
                <a:cs typeface="Tunga" pitchFamily="2"/>
              </a:rPr>
              <a:t>koło </a:t>
            </a:r>
            <a:r>
              <a:rPr lang="pl-PL" sz="2400" dirty="0">
                <a:cs typeface="Tunga" pitchFamily="2"/>
              </a:rPr>
              <a:t>Częstochowy</a:t>
            </a:r>
          </a:p>
          <a:p>
            <a:pPr>
              <a:lnSpc>
                <a:spcPct val="120000"/>
              </a:lnSpc>
            </a:pPr>
            <a:r>
              <a:rPr lang="pl-PL" sz="2000" b="1" dirty="0" smtClean="0">
                <a:cs typeface="Tunga" pitchFamily="2"/>
              </a:rPr>
              <a:t> </a:t>
            </a:r>
          </a:p>
          <a:p>
            <a:pPr>
              <a:lnSpc>
                <a:spcPct val="120000"/>
              </a:lnSpc>
            </a:pPr>
            <a:endParaRPr lang="pl-PL" sz="2000" b="1" dirty="0">
              <a:cs typeface="Tunga" pitchFamily="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6840760" cy="271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823774" y="3311406"/>
            <a:ext cx="3654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/>
              <a:t>Lokalizacja punktu Dobry Widok, ryc. J. </a:t>
            </a:r>
            <a:r>
              <a:rPr lang="pl-PL" sz="1100" dirty="0" err="1" smtClean="0"/>
              <a:t>Karlikowska</a:t>
            </a:r>
            <a:endParaRPr lang="pl-PL" sz="1100" dirty="0"/>
          </a:p>
        </p:txBody>
      </p:sp>
      <p:sp>
        <p:nvSpPr>
          <p:cNvPr id="4" name="Prostokąt 3"/>
          <p:cNvSpPr/>
          <p:nvPr/>
        </p:nvSpPr>
        <p:spPr>
          <a:xfrm>
            <a:off x="611560" y="6283055"/>
            <a:ext cx="781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Kamieniołom z lotu ptaka </a:t>
            </a:r>
            <a:r>
              <a:rPr lang="pl-PL" sz="1200" dirty="0" smtClean="0"/>
              <a:t> fot</a:t>
            </a:r>
            <a:r>
              <a:rPr lang="pl-PL" sz="1200" dirty="0"/>
              <a:t>. M. Barszczewski</a:t>
            </a:r>
          </a:p>
        </p:txBody>
      </p:sp>
      <p:sp>
        <p:nvSpPr>
          <p:cNvPr id="5" name="Prostokąt 4"/>
          <p:cNvSpPr/>
          <p:nvPr/>
        </p:nvSpPr>
        <p:spPr>
          <a:xfrm>
            <a:off x="4211960" y="628305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/>
              <a:t>http://docplayer.pl/1313219-Kopalnia-przywrocona-naturze.html</a:t>
            </a:r>
          </a:p>
        </p:txBody>
      </p:sp>
    </p:spTree>
    <p:extLst>
      <p:ext uri="{BB962C8B-B14F-4D97-AF65-F5344CB8AC3E}">
        <p14:creationId xmlns:p14="http://schemas.microsoft.com/office/powerpoint/2010/main" val="1202411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91" y="3789446"/>
            <a:ext cx="3730177" cy="24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913940" y="2794082"/>
            <a:ext cx="36017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accent1"/>
                </a:solidFill>
                <a:latin typeface="+mj-lt"/>
                <a:ea typeface="+mj-ea"/>
                <a:cs typeface="Tunga" pitchFamily="2"/>
              </a:rPr>
              <a:t>Łowisko „Przejście</a:t>
            </a:r>
            <a:r>
              <a:rPr lang="pl-PL" sz="1600" dirty="0" smtClean="0"/>
              <a:t>”, </a:t>
            </a:r>
            <a:r>
              <a:rPr lang="pl-PL" sz="1600" dirty="0">
                <a:solidFill>
                  <a:schemeClr val="accent1"/>
                </a:solidFill>
                <a:latin typeface="+mj-lt"/>
                <a:ea typeface="+mj-ea"/>
                <a:cs typeface="Tunga" pitchFamily="2"/>
              </a:rPr>
              <a:t>Jedno z najlepszych i najbardziej odwiedzanych łowisk w Olzie. </a:t>
            </a:r>
            <a:r>
              <a:rPr lang="pl-PL" sz="1600" dirty="0" smtClean="0">
                <a:solidFill>
                  <a:schemeClr val="accent1"/>
                </a:solidFill>
                <a:latin typeface="+mj-lt"/>
                <a:ea typeface="+mj-ea"/>
                <a:cs typeface="Tunga" pitchFamily="2"/>
              </a:rPr>
              <a:t>Stawy jest starym wyrobiskiem </a:t>
            </a:r>
            <a:r>
              <a:rPr lang="pl-PL" sz="1600" dirty="0">
                <a:solidFill>
                  <a:schemeClr val="accent1"/>
                </a:solidFill>
                <a:latin typeface="+mj-lt"/>
                <a:ea typeface="+mj-ea"/>
                <a:cs typeface="Tunga" pitchFamily="2"/>
              </a:rPr>
              <a:t>po żwirowym.</a:t>
            </a:r>
          </a:p>
        </p:txBody>
      </p:sp>
      <p:sp>
        <p:nvSpPr>
          <p:cNvPr id="3" name="Prostokąt 2"/>
          <p:cNvSpPr/>
          <p:nvPr/>
        </p:nvSpPr>
        <p:spPr>
          <a:xfrm>
            <a:off x="687266" y="476672"/>
            <a:ext cx="2610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  <a:ea typeface="+mj-ea"/>
                <a:cs typeface="Tunga" pitchFamily="2"/>
              </a:rPr>
              <a:t>Zbiorniki </a:t>
            </a:r>
            <a:r>
              <a:rPr lang="pl-PL" sz="2400" b="1" dirty="0">
                <a:solidFill>
                  <a:schemeClr val="accent1"/>
                </a:solidFill>
                <a:latin typeface="+mj-lt"/>
                <a:ea typeface="+mj-ea"/>
                <a:cs typeface="Tunga" pitchFamily="2"/>
              </a:rPr>
              <a:t>wodne </a:t>
            </a:r>
          </a:p>
        </p:txBody>
      </p:sp>
      <p:sp>
        <p:nvSpPr>
          <p:cNvPr id="4" name="Prostokąt 3"/>
          <p:cNvSpPr/>
          <p:nvPr/>
        </p:nvSpPr>
        <p:spPr>
          <a:xfrm>
            <a:off x="687266" y="6478688"/>
            <a:ext cx="7800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https://</a:t>
            </a:r>
            <a:r>
              <a:rPr lang="pl-PL" dirty="0" smtClean="0"/>
              <a:t>bankzdjec.net/chechlonaklo.php ,   https</a:t>
            </a:r>
            <a:r>
              <a:rPr lang="pl-PL" dirty="0"/>
              <a:t>://</a:t>
            </a:r>
            <a:r>
              <a:rPr lang="pl-PL" dirty="0" smtClean="0"/>
              <a:t>wedkuje.pl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60400" y="905923"/>
            <a:ext cx="3350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accent1"/>
                </a:solidFill>
                <a:latin typeface="+mj-lt"/>
                <a:ea typeface="+mj-ea"/>
                <a:cs typeface="Tunga" pitchFamily="2"/>
              </a:rPr>
              <a:t>Zalew (Jezioro) Chechło - Nakło powstało po dawnym wyrobisku piasku. 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736920"/>
            <a:ext cx="4149673" cy="230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5" y="3958725"/>
            <a:ext cx="3529186" cy="23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39" y="685806"/>
            <a:ext cx="2937523" cy="210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585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mtClean="0"/>
              <a:t>DZIĘKUJĘ ZA UWAGĘ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7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733365" y="2708476"/>
            <a:ext cx="3313355" cy="17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smtClean="0"/>
              <a:t>OCHRONA ŚRODOWISKA</a:t>
            </a:r>
            <a:endParaRPr lang="pl-PL" dirty="0"/>
          </a:p>
        </p:txBody>
      </p:sp>
      <p:pic>
        <p:nvPicPr>
          <p:cNvPr id="5" name="Picture 6" descr="C:\Users\Pawel\AppData\Local\Microsoft\Windows\INetCache\IE\ZVJE2X5Q\MUNDO_SUCI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" y="2823261"/>
            <a:ext cx="3496432" cy="229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4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045469" cy="476399"/>
          </a:xfrm>
        </p:spPr>
        <p:txBody>
          <a:bodyPr>
            <a:noAutofit/>
          </a:bodyPr>
          <a:lstStyle/>
          <a:p>
            <a:r>
              <a:rPr lang="pl-PL" sz="3000" b="1" dirty="0" smtClean="0"/>
              <a:t>Walory</a:t>
            </a:r>
            <a:r>
              <a:rPr lang="pl-PL" sz="3200" b="1" dirty="0" smtClean="0"/>
              <a:t> przyrodnicze</a:t>
            </a:r>
            <a:endParaRPr lang="pl-PL" sz="32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471522" y="6532913"/>
            <a:ext cx="473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Na podstawie: </a:t>
            </a:r>
            <a:r>
              <a:rPr lang="pl-PL" sz="1400" dirty="0"/>
              <a:t>http://geoserwis.gdos.gov.pl/mapy</a:t>
            </a:r>
            <a:r>
              <a:rPr lang="pl-PL" sz="1400" dirty="0" smtClean="0"/>
              <a:t>/</a:t>
            </a:r>
            <a:endParaRPr lang="pl-PL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04072"/>
            <a:ext cx="7003107" cy="572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7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2025"/>
            <a:ext cx="5513813" cy="482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pl-PL" sz="1800" b="1" dirty="0" smtClean="0"/>
              <a:t>Formy ochrony przyrody</a:t>
            </a:r>
            <a:endParaRPr lang="pl-PL" sz="1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4391" y="692696"/>
            <a:ext cx="7985162" cy="72324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pl-PL" sz="27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Użytek </a:t>
            </a:r>
            <a:r>
              <a:rPr lang="pl-PL" sz="27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ekologiczny </a:t>
            </a:r>
            <a:r>
              <a:rPr lang="pl-PL" sz="32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Bagno 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„Moczary”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471522" y="6532913"/>
            <a:ext cx="473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Na podstawie: </a:t>
            </a:r>
            <a:r>
              <a:rPr lang="pl-PL" sz="1400" dirty="0"/>
              <a:t>http://geoserwis.gdos.gov.pl/mapy</a:t>
            </a:r>
            <a:r>
              <a:rPr lang="pl-PL" sz="1400" dirty="0" smtClean="0"/>
              <a:t>/</a:t>
            </a:r>
            <a:endParaRPr lang="pl-PL" sz="1400" dirty="0"/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755576" y="1268760"/>
            <a:ext cx="2520280" cy="4392488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>
            <a:off x="755576" y="1268760"/>
            <a:ext cx="669674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569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60840" cy="504056"/>
          </a:xfrm>
        </p:spPr>
        <p:txBody>
          <a:bodyPr>
            <a:noAutofit/>
          </a:bodyPr>
          <a:lstStyle/>
          <a:p>
            <a:r>
              <a:rPr lang="pl-PL" sz="2800" b="1" dirty="0"/>
              <a:t>Użytek ekologiczny Bagno „Moczary”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971600" y="1340768"/>
            <a:ext cx="7200800" cy="24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pl-PL" sz="2000" dirty="0" smtClean="0">
                <a:solidFill>
                  <a:srgbClr val="424456"/>
                </a:solidFill>
              </a:rPr>
              <a:t>Użytek </a:t>
            </a:r>
            <a:r>
              <a:rPr lang="pl-PL" sz="2000" dirty="0">
                <a:solidFill>
                  <a:srgbClr val="424456"/>
                </a:solidFill>
              </a:rPr>
              <a:t>ekologiczny  Bagno „Moczary” </a:t>
            </a:r>
            <a:r>
              <a:rPr lang="pl-PL" sz="2000" dirty="0" smtClean="0">
                <a:solidFill>
                  <a:srgbClr val="424456"/>
                </a:solidFill>
              </a:rPr>
              <a:t>leży w </a:t>
            </a:r>
            <a:r>
              <a:rPr lang="pl-PL" sz="2000" dirty="0">
                <a:solidFill>
                  <a:srgbClr val="424456"/>
                </a:solidFill>
              </a:rPr>
              <a:t>obrębie wsi </a:t>
            </a:r>
            <a:r>
              <a:rPr lang="pl-PL" sz="2000" dirty="0" smtClean="0">
                <a:solidFill>
                  <a:srgbClr val="424456"/>
                </a:solidFill>
              </a:rPr>
              <a:t>Wyszomierz.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pl-PL" sz="2000" dirty="0" smtClean="0">
                <a:solidFill>
                  <a:srgbClr val="424456"/>
                </a:solidFill>
              </a:rPr>
              <a:t>Powołany został Uchwałą Nr </a:t>
            </a:r>
            <a:r>
              <a:rPr lang="pl-PL" sz="2000" dirty="0">
                <a:solidFill>
                  <a:srgbClr val="424456"/>
                </a:solidFill>
              </a:rPr>
              <a:t>19/01 Wojewody Podlaskiego z dnia 16 lipca 2001 r. </a:t>
            </a:r>
            <a:r>
              <a:rPr lang="pl-PL" sz="2000" i="1" dirty="0">
                <a:solidFill>
                  <a:srgbClr val="424456"/>
                </a:solidFill>
              </a:rPr>
              <a:t>w sprawie  uznania ekosystemów  bagiennych i oczek wodnych za użytki ekologiczne</a:t>
            </a:r>
            <a:r>
              <a:rPr lang="pl-PL" sz="2000" dirty="0">
                <a:solidFill>
                  <a:srgbClr val="424456"/>
                </a:solidFill>
              </a:rPr>
              <a:t> </a:t>
            </a:r>
            <a:endParaRPr lang="pl-PL" sz="2000" dirty="0" smtClean="0">
              <a:solidFill>
                <a:srgbClr val="42445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52282"/>
            <a:ext cx="4237078" cy="280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635896" y="6532913"/>
            <a:ext cx="5052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http://www.lomza.bialystok.lasy.gov.pl/uzytki-ekologiczne#.WVPwSIjyjIU</a:t>
            </a:r>
          </a:p>
        </p:txBody>
      </p:sp>
    </p:spTree>
    <p:extLst>
      <p:ext uri="{BB962C8B-B14F-4D97-AF65-F5344CB8AC3E}">
        <p14:creationId xmlns:p14="http://schemas.microsoft.com/office/powerpoint/2010/main" val="11143884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</TotalTime>
  <Words>2521</Words>
  <Application>Microsoft Office PowerPoint</Application>
  <PresentationFormat>Pokaz na ekranie (4:3)</PresentationFormat>
  <Paragraphs>278</Paragraphs>
  <Slides>57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58" baseType="lpstr">
      <vt:lpstr>Austin</vt:lpstr>
      <vt:lpstr>Potencjał środowiskowy Gminy Szumowo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Walory przyrodnicze</vt:lpstr>
      <vt:lpstr>Formy ochrony przyrody</vt:lpstr>
      <vt:lpstr>Użytek ekologiczny Bagno „Moczary”</vt:lpstr>
      <vt:lpstr>Użytek ekologiczny Bagno „Moczary”</vt:lpstr>
      <vt:lpstr>Korytarz ekologiczny</vt:lpstr>
      <vt:lpstr>Korytarz ekologiczny</vt:lpstr>
      <vt:lpstr>Specjalny Obszar Ochrony Siedlisk Natura 2000  Czerwony Bór (PLH 200018)</vt:lpstr>
      <vt:lpstr>Natura 2000  Czerwony Bór (PLH 200018)</vt:lpstr>
      <vt:lpstr>Natura 2000  Czerwony Bór (PLH 200018)</vt:lpstr>
      <vt:lpstr>Co można a czego nie wolno na obszarze Natura 2000?</vt:lpstr>
      <vt:lpstr>Co można a czego nie wolno na obszarze Natura 2000?</vt:lpstr>
      <vt:lpstr>Co można a czego nie wolno na obszarze Natura 2000?</vt:lpstr>
      <vt:lpstr>Działania minimalizujące</vt:lpstr>
      <vt:lpstr>Rozwiązania alternatywne:</vt:lpstr>
      <vt:lpstr>Kompensacja przyrodnicza</vt:lpstr>
      <vt:lpstr>Działania kompensujące</vt:lpstr>
      <vt:lpstr>Działania kompensacyjne</vt:lpstr>
      <vt:lpstr>Prezentacja programu PowerPoint</vt:lpstr>
      <vt:lpstr>Ocena wpływu działań na obszar  i spójność sieci Natura 2000</vt:lpstr>
      <vt:lpstr>Prezentacja programu PowerPoint</vt:lpstr>
      <vt:lpstr>Lepiej mieć ocenę wpływu na obszar Natura 2000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Skansen Szumowo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Problemy</vt:lpstr>
      <vt:lpstr>Potencjał gminy</vt:lpstr>
      <vt:lpstr>Ograniczenia</vt:lpstr>
      <vt:lpstr>Co warto wykorzystać?</vt:lpstr>
      <vt:lpstr>Wytyczne  i kierunki do opracowywania dokumentów planistycznych</vt:lpstr>
      <vt:lpstr>Prezentacja programu PowerPoint</vt:lpstr>
      <vt:lpstr>Tereny wyznaczone pod eksploatację kruszywa naturalnego Tereny położone w miejscowości Szumowo pomiędzy ulicami: Bolesława Podedwornego, Cmentarną, 1 Maja, Szkolną oraz drogą krajową S8</vt:lpstr>
      <vt:lpstr>Tereny wyznaczone pod eksploatację kruszywa naturalnego</vt:lpstr>
      <vt:lpstr>Tereny wyznaczone pod eksploatację kruszywa naturalnego</vt:lpstr>
      <vt:lpstr>Oddziaływanie na środowisko</vt:lpstr>
      <vt:lpstr>WYROBISKA</vt:lpstr>
      <vt:lpstr>Propozycje zagospodarowania terenów wyrobiska po zakończeniu eksploatacji kruszywa naturalnego</vt:lpstr>
      <vt:lpstr>Przykłady</vt:lpstr>
      <vt:lpstr>Tor do gry w paintball</vt:lpstr>
      <vt:lpstr>Tor do ekstremalnej jazdy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Potencjał środowiskowy Gminy Zbójna</dc:title>
  <dc:creator>Pawel</dc:creator>
  <cp:lastModifiedBy>Pawel</cp:lastModifiedBy>
  <cp:revision>66</cp:revision>
  <dcterms:created xsi:type="dcterms:W3CDTF">2017-01-27T16:05:36Z</dcterms:created>
  <dcterms:modified xsi:type="dcterms:W3CDTF">2017-06-29T19:17:30Z</dcterms:modified>
</cp:coreProperties>
</file>